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7" r:id="rId7"/>
    <p:sldId id="264" r:id="rId8"/>
    <p:sldId id="270" r:id="rId9"/>
    <p:sldId id="272" r:id="rId10"/>
    <p:sldId id="274" r:id="rId11"/>
    <p:sldId id="275" r:id="rId12"/>
    <p:sldId id="277" r:id="rId13"/>
    <p:sldId id="279" r:id="rId14"/>
    <p:sldId id="280" r:id="rId15"/>
    <p:sldId id="281" r:id="rId16"/>
    <p:sldId id="284" r:id="rId17"/>
    <p:sldId id="28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00FF"/>
    <a:srgbClr val="9966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210243-385E-4BB5-8849-128706F37C2A}" type="doc">
      <dgm:prSet loTypeId="urn:microsoft.com/office/officeart/2005/8/layout/cycle5" loCatId="cycle" qsTypeId="urn:microsoft.com/office/officeart/2005/8/quickstyle/simple1" qsCatId="simple" csTypeId="urn:microsoft.com/office/officeart/2005/8/colors/colorful5" csCatId="colorful" phldr="1"/>
      <dgm:spPr/>
      <dgm:t>
        <a:bodyPr/>
        <a:lstStyle/>
        <a:p>
          <a:endParaRPr lang="en-GB"/>
        </a:p>
      </dgm:t>
    </dgm:pt>
    <dgm:pt modelId="{DBE4294A-C04D-46C5-A976-78F644587875}">
      <dgm:prSet phldrT="[Text]"/>
      <dgm:spPr/>
      <dgm:t>
        <a:bodyPr/>
        <a:lstStyle/>
        <a:p>
          <a:r>
            <a:rPr lang="en-GB" dirty="0" smtClean="0">
              <a:solidFill>
                <a:schemeClr val="tx1"/>
              </a:solidFill>
              <a:latin typeface="Miriad pro"/>
            </a:rPr>
            <a:t>Indians sign peace treaty</a:t>
          </a:r>
          <a:endParaRPr lang="en-GB" dirty="0">
            <a:solidFill>
              <a:schemeClr val="tx1"/>
            </a:solidFill>
            <a:latin typeface="Miriad pro"/>
          </a:endParaRPr>
        </a:p>
      </dgm:t>
    </dgm:pt>
    <dgm:pt modelId="{DE5857F4-0620-4C58-AC23-D0B2D5752034}" type="parTrans" cxnId="{E28153FE-5A96-4B64-A61B-7CF31FBB4A74}">
      <dgm:prSet/>
      <dgm:spPr/>
      <dgm:t>
        <a:bodyPr/>
        <a:lstStyle/>
        <a:p>
          <a:endParaRPr lang="en-GB"/>
        </a:p>
      </dgm:t>
    </dgm:pt>
    <dgm:pt modelId="{C5CA7F99-062F-4D6C-BE37-462F3D0FD2BF}" type="sibTrans" cxnId="{E28153FE-5A96-4B64-A61B-7CF31FBB4A74}">
      <dgm:prSet/>
      <dgm:spPr/>
      <dgm:t>
        <a:bodyPr/>
        <a:lstStyle/>
        <a:p>
          <a:endParaRPr lang="en-GB"/>
        </a:p>
      </dgm:t>
    </dgm:pt>
    <dgm:pt modelId="{80B76AC3-800B-489F-A96C-AF53DCBB9AFB}">
      <dgm:prSet phldrT="[Text]"/>
      <dgm:spPr/>
      <dgm:t>
        <a:bodyPr/>
        <a:lstStyle/>
        <a:p>
          <a:r>
            <a:rPr lang="en-GB" dirty="0" smtClean="0">
              <a:solidFill>
                <a:schemeClr val="tx1"/>
              </a:solidFill>
              <a:latin typeface="Miriad pro"/>
            </a:rPr>
            <a:t>Settlers break treaty</a:t>
          </a:r>
          <a:endParaRPr lang="en-GB" dirty="0">
            <a:solidFill>
              <a:schemeClr val="tx1"/>
            </a:solidFill>
            <a:latin typeface="Miriad pro"/>
          </a:endParaRPr>
        </a:p>
      </dgm:t>
    </dgm:pt>
    <dgm:pt modelId="{546F923A-2AF4-48BD-A80D-A5793327AC3A}" type="parTrans" cxnId="{4E47EF2F-CD42-4E16-B3C3-B2F07E236156}">
      <dgm:prSet/>
      <dgm:spPr/>
      <dgm:t>
        <a:bodyPr/>
        <a:lstStyle/>
        <a:p>
          <a:endParaRPr lang="en-GB"/>
        </a:p>
      </dgm:t>
    </dgm:pt>
    <dgm:pt modelId="{88CCA7D4-5B08-40EC-90E6-B6604FAC1F2C}" type="sibTrans" cxnId="{4E47EF2F-CD42-4E16-B3C3-B2F07E236156}">
      <dgm:prSet/>
      <dgm:spPr/>
      <dgm:t>
        <a:bodyPr/>
        <a:lstStyle/>
        <a:p>
          <a:endParaRPr lang="en-GB"/>
        </a:p>
      </dgm:t>
    </dgm:pt>
    <dgm:pt modelId="{8E16C079-1726-4576-8011-48CCC238D426}">
      <dgm:prSet phldrT="[Text]"/>
      <dgm:spPr/>
      <dgm:t>
        <a:bodyPr/>
        <a:lstStyle/>
        <a:p>
          <a:r>
            <a:rPr lang="en-GB" dirty="0" smtClean="0">
              <a:solidFill>
                <a:schemeClr val="tx1"/>
              </a:solidFill>
              <a:latin typeface="Miriad pro"/>
            </a:rPr>
            <a:t>Indians attack Settlers</a:t>
          </a:r>
          <a:endParaRPr lang="en-GB" dirty="0">
            <a:solidFill>
              <a:schemeClr val="tx1"/>
            </a:solidFill>
            <a:latin typeface="Miriad pro"/>
          </a:endParaRPr>
        </a:p>
      </dgm:t>
    </dgm:pt>
    <dgm:pt modelId="{C8B90A91-CC05-4E00-89EC-B46E2F8218A3}" type="parTrans" cxnId="{82E259C3-1979-475E-BCAA-7DFFFC3F220D}">
      <dgm:prSet/>
      <dgm:spPr/>
      <dgm:t>
        <a:bodyPr/>
        <a:lstStyle/>
        <a:p>
          <a:endParaRPr lang="en-GB"/>
        </a:p>
      </dgm:t>
    </dgm:pt>
    <dgm:pt modelId="{F0C0D839-605B-4364-9855-9BAE7E57B042}" type="sibTrans" cxnId="{82E259C3-1979-475E-BCAA-7DFFFC3F220D}">
      <dgm:prSet/>
      <dgm:spPr/>
      <dgm:t>
        <a:bodyPr/>
        <a:lstStyle/>
        <a:p>
          <a:endParaRPr lang="en-GB"/>
        </a:p>
      </dgm:t>
    </dgm:pt>
    <dgm:pt modelId="{C624271F-8782-42AD-B92E-06BF7E47AE65}">
      <dgm:prSet phldrT="[Text]"/>
      <dgm:spPr/>
      <dgm:t>
        <a:bodyPr/>
        <a:lstStyle/>
        <a:p>
          <a:r>
            <a:rPr lang="en-GB" dirty="0" smtClean="0">
              <a:solidFill>
                <a:schemeClr val="tx1"/>
              </a:solidFill>
              <a:latin typeface="Miriad pro"/>
            </a:rPr>
            <a:t>Army are called in to protect Settlers</a:t>
          </a:r>
          <a:endParaRPr lang="en-GB" dirty="0">
            <a:solidFill>
              <a:schemeClr val="tx1"/>
            </a:solidFill>
            <a:latin typeface="Miriad pro"/>
          </a:endParaRPr>
        </a:p>
      </dgm:t>
    </dgm:pt>
    <dgm:pt modelId="{047B0F54-A6E5-47E4-AA38-E2182A576E5A}" type="parTrans" cxnId="{1EA71FB9-D1BA-492C-B04B-7ABFF57341DA}">
      <dgm:prSet/>
      <dgm:spPr/>
      <dgm:t>
        <a:bodyPr/>
        <a:lstStyle/>
        <a:p>
          <a:endParaRPr lang="en-GB"/>
        </a:p>
      </dgm:t>
    </dgm:pt>
    <dgm:pt modelId="{1F1A90A5-CE90-49FA-8702-9209498D273D}" type="sibTrans" cxnId="{1EA71FB9-D1BA-492C-B04B-7ABFF57341DA}">
      <dgm:prSet/>
      <dgm:spPr/>
      <dgm:t>
        <a:bodyPr/>
        <a:lstStyle/>
        <a:p>
          <a:endParaRPr lang="en-GB"/>
        </a:p>
      </dgm:t>
    </dgm:pt>
    <dgm:pt modelId="{C2F4532E-4948-4CB0-BFF7-B9B7BA320D0E}">
      <dgm:prSet phldrT="[Text]"/>
      <dgm:spPr/>
      <dgm:t>
        <a:bodyPr/>
        <a:lstStyle/>
        <a:p>
          <a:r>
            <a:rPr lang="en-GB" dirty="0" smtClean="0">
              <a:solidFill>
                <a:schemeClr val="tx1"/>
              </a:solidFill>
              <a:latin typeface="Miriad pro"/>
            </a:rPr>
            <a:t>Army defeats Indians</a:t>
          </a:r>
          <a:endParaRPr lang="en-GB" dirty="0">
            <a:solidFill>
              <a:schemeClr val="tx1"/>
            </a:solidFill>
            <a:latin typeface="Miriad pro"/>
          </a:endParaRPr>
        </a:p>
      </dgm:t>
    </dgm:pt>
    <dgm:pt modelId="{C9BDF708-C6E7-4986-B41E-399D086E7F54}" type="parTrans" cxnId="{89C2F49D-F4EE-4E1D-AEE9-08DF662777B4}">
      <dgm:prSet/>
      <dgm:spPr/>
      <dgm:t>
        <a:bodyPr/>
        <a:lstStyle/>
        <a:p>
          <a:endParaRPr lang="en-GB"/>
        </a:p>
      </dgm:t>
    </dgm:pt>
    <dgm:pt modelId="{2AA9BA2A-9486-413E-A4C2-A222F321DEF8}" type="sibTrans" cxnId="{89C2F49D-F4EE-4E1D-AEE9-08DF662777B4}">
      <dgm:prSet/>
      <dgm:spPr/>
      <dgm:t>
        <a:bodyPr/>
        <a:lstStyle/>
        <a:p>
          <a:endParaRPr lang="en-GB"/>
        </a:p>
      </dgm:t>
    </dgm:pt>
    <dgm:pt modelId="{83BF5D12-D9C9-4945-B912-C7A47406E7F4}" type="pres">
      <dgm:prSet presAssocID="{D9210243-385E-4BB5-8849-128706F37C2A}" presName="cycle" presStyleCnt="0">
        <dgm:presLayoutVars>
          <dgm:dir/>
          <dgm:resizeHandles val="exact"/>
        </dgm:presLayoutVars>
      </dgm:prSet>
      <dgm:spPr/>
      <dgm:t>
        <a:bodyPr/>
        <a:lstStyle/>
        <a:p>
          <a:endParaRPr lang="en-GB"/>
        </a:p>
      </dgm:t>
    </dgm:pt>
    <dgm:pt modelId="{8CECB1DC-DCC6-4511-A62C-732AA45D605A}" type="pres">
      <dgm:prSet presAssocID="{DBE4294A-C04D-46C5-A976-78F644587875}" presName="node" presStyleLbl="node1" presStyleIdx="0" presStyleCnt="5" custScaleY="46263">
        <dgm:presLayoutVars>
          <dgm:bulletEnabled val="1"/>
        </dgm:presLayoutVars>
      </dgm:prSet>
      <dgm:spPr/>
      <dgm:t>
        <a:bodyPr/>
        <a:lstStyle/>
        <a:p>
          <a:endParaRPr lang="en-GB"/>
        </a:p>
      </dgm:t>
    </dgm:pt>
    <dgm:pt modelId="{57B2690C-D701-488C-890F-8EF575C65128}" type="pres">
      <dgm:prSet presAssocID="{DBE4294A-C04D-46C5-A976-78F644587875}" presName="spNode" presStyleCnt="0"/>
      <dgm:spPr/>
    </dgm:pt>
    <dgm:pt modelId="{61336DED-0C3C-4A6B-B576-A77DBF9C648A}" type="pres">
      <dgm:prSet presAssocID="{C5CA7F99-062F-4D6C-BE37-462F3D0FD2BF}" presName="sibTrans" presStyleLbl="sibTrans1D1" presStyleIdx="0" presStyleCnt="5"/>
      <dgm:spPr/>
      <dgm:t>
        <a:bodyPr/>
        <a:lstStyle/>
        <a:p>
          <a:endParaRPr lang="en-GB"/>
        </a:p>
      </dgm:t>
    </dgm:pt>
    <dgm:pt modelId="{01EF96EE-0381-4205-A653-16B8B7AEC416}" type="pres">
      <dgm:prSet presAssocID="{80B76AC3-800B-489F-A96C-AF53DCBB9AFB}" presName="node" presStyleLbl="node1" presStyleIdx="1" presStyleCnt="5" custScaleY="35949">
        <dgm:presLayoutVars>
          <dgm:bulletEnabled val="1"/>
        </dgm:presLayoutVars>
      </dgm:prSet>
      <dgm:spPr/>
      <dgm:t>
        <a:bodyPr/>
        <a:lstStyle/>
        <a:p>
          <a:endParaRPr lang="en-GB"/>
        </a:p>
      </dgm:t>
    </dgm:pt>
    <dgm:pt modelId="{EA00EBB2-6E13-407F-ABDA-A67D9625EE45}" type="pres">
      <dgm:prSet presAssocID="{80B76AC3-800B-489F-A96C-AF53DCBB9AFB}" presName="spNode" presStyleCnt="0"/>
      <dgm:spPr/>
    </dgm:pt>
    <dgm:pt modelId="{BAAB9C16-9220-46B7-B6E5-666CEA02C73F}" type="pres">
      <dgm:prSet presAssocID="{88CCA7D4-5B08-40EC-90E6-B6604FAC1F2C}" presName="sibTrans" presStyleLbl="sibTrans1D1" presStyleIdx="1" presStyleCnt="5"/>
      <dgm:spPr/>
      <dgm:t>
        <a:bodyPr/>
        <a:lstStyle/>
        <a:p>
          <a:endParaRPr lang="en-GB"/>
        </a:p>
      </dgm:t>
    </dgm:pt>
    <dgm:pt modelId="{638EE796-BC20-4130-8AAF-9FAF39A024F0}" type="pres">
      <dgm:prSet presAssocID="{8E16C079-1726-4576-8011-48CCC238D426}" presName="node" presStyleLbl="node1" presStyleIdx="2" presStyleCnt="5" custScaleY="49544">
        <dgm:presLayoutVars>
          <dgm:bulletEnabled val="1"/>
        </dgm:presLayoutVars>
      </dgm:prSet>
      <dgm:spPr/>
      <dgm:t>
        <a:bodyPr/>
        <a:lstStyle/>
        <a:p>
          <a:endParaRPr lang="en-GB"/>
        </a:p>
      </dgm:t>
    </dgm:pt>
    <dgm:pt modelId="{29354F7A-E586-4424-B82B-ED591C429E45}" type="pres">
      <dgm:prSet presAssocID="{8E16C079-1726-4576-8011-48CCC238D426}" presName="spNode" presStyleCnt="0"/>
      <dgm:spPr/>
    </dgm:pt>
    <dgm:pt modelId="{26367307-384C-4109-A2EE-944A57BC392F}" type="pres">
      <dgm:prSet presAssocID="{F0C0D839-605B-4364-9855-9BAE7E57B042}" presName="sibTrans" presStyleLbl="sibTrans1D1" presStyleIdx="2" presStyleCnt="5"/>
      <dgm:spPr/>
      <dgm:t>
        <a:bodyPr/>
        <a:lstStyle/>
        <a:p>
          <a:endParaRPr lang="en-GB"/>
        </a:p>
      </dgm:t>
    </dgm:pt>
    <dgm:pt modelId="{9BB118EB-4392-42BD-AE14-1A22E101AD3C}" type="pres">
      <dgm:prSet presAssocID="{C624271F-8782-42AD-B92E-06BF7E47AE65}" presName="node" presStyleLbl="node1" presStyleIdx="3" presStyleCnt="5" custScaleY="49544">
        <dgm:presLayoutVars>
          <dgm:bulletEnabled val="1"/>
        </dgm:presLayoutVars>
      </dgm:prSet>
      <dgm:spPr/>
      <dgm:t>
        <a:bodyPr/>
        <a:lstStyle/>
        <a:p>
          <a:endParaRPr lang="en-GB"/>
        </a:p>
      </dgm:t>
    </dgm:pt>
    <dgm:pt modelId="{222B94D6-8C2C-4FD1-BBAB-E3E76971E809}" type="pres">
      <dgm:prSet presAssocID="{C624271F-8782-42AD-B92E-06BF7E47AE65}" presName="spNode" presStyleCnt="0"/>
      <dgm:spPr/>
    </dgm:pt>
    <dgm:pt modelId="{D160E49E-B9B3-4576-9D2A-4964FF114919}" type="pres">
      <dgm:prSet presAssocID="{1F1A90A5-CE90-49FA-8702-9209498D273D}" presName="sibTrans" presStyleLbl="sibTrans1D1" presStyleIdx="3" presStyleCnt="5"/>
      <dgm:spPr/>
      <dgm:t>
        <a:bodyPr/>
        <a:lstStyle/>
        <a:p>
          <a:endParaRPr lang="en-GB"/>
        </a:p>
      </dgm:t>
    </dgm:pt>
    <dgm:pt modelId="{014AC1AD-4599-4A0F-B3C6-28669D7B29F0}" type="pres">
      <dgm:prSet presAssocID="{C2F4532E-4948-4CB0-BFF7-B9B7BA320D0E}" presName="node" presStyleLbl="node1" presStyleIdx="4" presStyleCnt="5" custScaleY="35949">
        <dgm:presLayoutVars>
          <dgm:bulletEnabled val="1"/>
        </dgm:presLayoutVars>
      </dgm:prSet>
      <dgm:spPr/>
      <dgm:t>
        <a:bodyPr/>
        <a:lstStyle/>
        <a:p>
          <a:endParaRPr lang="en-GB"/>
        </a:p>
      </dgm:t>
    </dgm:pt>
    <dgm:pt modelId="{041701A6-8F52-4FDB-973D-DB6724FD4994}" type="pres">
      <dgm:prSet presAssocID="{C2F4532E-4948-4CB0-BFF7-B9B7BA320D0E}" presName="spNode" presStyleCnt="0"/>
      <dgm:spPr/>
    </dgm:pt>
    <dgm:pt modelId="{52390D3A-A623-46D7-93F6-E255C1AE104D}" type="pres">
      <dgm:prSet presAssocID="{2AA9BA2A-9486-413E-A4C2-A222F321DEF8}" presName="sibTrans" presStyleLbl="sibTrans1D1" presStyleIdx="4" presStyleCnt="5"/>
      <dgm:spPr/>
      <dgm:t>
        <a:bodyPr/>
        <a:lstStyle/>
        <a:p>
          <a:endParaRPr lang="en-GB"/>
        </a:p>
      </dgm:t>
    </dgm:pt>
  </dgm:ptLst>
  <dgm:cxnLst>
    <dgm:cxn modelId="{4E47EF2F-CD42-4E16-B3C3-B2F07E236156}" srcId="{D9210243-385E-4BB5-8849-128706F37C2A}" destId="{80B76AC3-800B-489F-A96C-AF53DCBB9AFB}" srcOrd="1" destOrd="0" parTransId="{546F923A-2AF4-48BD-A80D-A5793327AC3A}" sibTransId="{88CCA7D4-5B08-40EC-90E6-B6604FAC1F2C}"/>
    <dgm:cxn modelId="{9DA6DE49-6C67-4EE2-89B0-643B64E890A0}" type="presOf" srcId="{2AA9BA2A-9486-413E-A4C2-A222F321DEF8}" destId="{52390D3A-A623-46D7-93F6-E255C1AE104D}" srcOrd="0" destOrd="0" presId="urn:microsoft.com/office/officeart/2005/8/layout/cycle5"/>
    <dgm:cxn modelId="{1EA71FB9-D1BA-492C-B04B-7ABFF57341DA}" srcId="{D9210243-385E-4BB5-8849-128706F37C2A}" destId="{C624271F-8782-42AD-B92E-06BF7E47AE65}" srcOrd="3" destOrd="0" parTransId="{047B0F54-A6E5-47E4-AA38-E2182A576E5A}" sibTransId="{1F1A90A5-CE90-49FA-8702-9209498D273D}"/>
    <dgm:cxn modelId="{19CEAC00-9D59-4A81-9200-C120AFAF5436}" type="presOf" srcId="{C2F4532E-4948-4CB0-BFF7-B9B7BA320D0E}" destId="{014AC1AD-4599-4A0F-B3C6-28669D7B29F0}" srcOrd="0" destOrd="0" presId="urn:microsoft.com/office/officeart/2005/8/layout/cycle5"/>
    <dgm:cxn modelId="{E28153FE-5A96-4B64-A61B-7CF31FBB4A74}" srcId="{D9210243-385E-4BB5-8849-128706F37C2A}" destId="{DBE4294A-C04D-46C5-A976-78F644587875}" srcOrd="0" destOrd="0" parTransId="{DE5857F4-0620-4C58-AC23-D0B2D5752034}" sibTransId="{C5CA7F99-062F-4D6C-BE37-462F3D0FD2BF}"/>
    <dgm:cxn modelId="{6D5FC7E2-CE0D-46AF-A213-2F884E7BF49E}" type="presOf" srcId="{D9210243-385E-4BB5-8849-128706F37C2A}" destId="{83BF5D12-D9C9-4945-B912-C7A47406E7F4}" srcOrd="0" destOrd="0" presId="urn:microsoft.com/office/officeart/2005/8/layout/cycle5"/>
    <dgm:cxn modelId="{FE2FCB2F-297D-4CF3-B6F0-45836C1F2796}" type="presOf" srcId="{C5CA7F99-062F-4D6C-BE37-462F3D0FD2BF}" destId="{61336DED-0C3C-4A6B-B576-A77DBF9C648A}" srcOrd="0" destOrd="0" presId="urn:microsoft.com/office/officeart/2005/8/layout/cycle5"/>
    <dgm:cxn modelId="{82E259C3-1979-475E-BCAA-7DFFFC3F220D}" srcId="{D9210243-385E-4BB5-8849-128706F37C2A}" destId="{8E16C079-1726-4576-8011-48CCC238D426}" srcOrd="2" destOrd="0" parTransId="{C8B90A91-CC05-4E00-89EC-B46E2F8218A3}" sibTransId="{F0C0D839-605B-4364-9855-9BAE7E57B042}"/>
    <dgm:cxn modelId="{05EEF43F-B720-45BA-A1DC-7B5AE2A9BFCE}" type="presOf" srcId="{C624271F-8782-42AD-B92E-06BF7E47AE65}" destId="{9BB118EB-4392-42BD-AE14-1A22E101AD3C}" srcOrd="0" destOrd="0" presId="urn:microsoft.com/office/officeart/2005/8/layout/cycle5"/>
    <dgm:cxn modelId="{9686A07F-3098-435C-A9F7-8FB0AD9E9C69}" type="presOf" srcId="{80B76AC3-800B-489F-A96C-AF53DCBB9AFB}" destId="{01EF96EE-0381-4205-A653-16B8B7AEC416}" srcOrd="0" destOrd="0" presId="urn:microsoft.com/office/officeart/2005/8/layout/cycle5"/>
    <dgm:cxn modelId="{8BA93016-66B7-4F47-9BB1-AA2EE6B87817}" type="presOf" srcId="{88CCA7D4-5B08-40EC-90E6-B6604FAC1F2C}" destId="{BAAB9C16-9220-46B7-B6E5-666CEA02C73F}" srcOrd="0" destOrd="0" presId="urn:microsoft.com/office/officeart/2005/8/layout/cycle5"/>
    <dgm:cxn modelId="{05D943AB-4A92-49CE-934C-79AC11B16BC0}" type="presOf" srcId="{DBE4294A-C04D-46C5-A976-78F644587875}" destId="{8CECB1DC-DCC6-4511-A62C-732AA45D605A}" srcOrd="0" destOrd="0" presId="urn:microsoft.com/office/officeart/2005/8/layout/cycle5"/>
    <dgm:cxn modelId="{1A9EDCE7-5624-4BCE-8023-245C09B92BB7}" type="presOf" srcId="{1F1A90A5-CE90-49FA-8702-9209498D273D}" destId="{D160E49E-B9B3-4576-9D2A-4964FF114919}" srcOrd="0" destOrd="0" presId="urn:microsoft.com/office/officeart/2005/8/layout/cycle5"/>
    <dgm:cxn modelId="{78192F3F-07F8-42E5-AF65-9A542828A0E5}" type="presOf" srcId="{8E16C079-1726-4576-8011-48CCC238D426}" destId="{638EE796-BC20-4130-8AAF-9FAF39A024F0}" srcOrd="0" destOrd="0" presId="urn:microsoft.com/office/officeart/2005/8/layout/cycle5"/>
    <dgm:cxn modelId="{B11582F2-B607-4B95-B240-90E53EB4A163}" type="presOf" srcId="{F0C0D839-605B-4364-9855-9BAE7E57B042}" destId="{26367307-384C-4109-A2EE-944A57BC392F}" srcOrd="0" destOrd="0" presId="urn:microsoft.com/office/officeart/2005/8/layout/cycle5"/>
    <dgm:cxn modelId="{89C2F49D-F4EE-4E1D-AEE9-08DF662777B4}" srcId="{D9210243-385E-4BB5-8849-128706F37C2A}" destId="{C2F4532E-4948-4CB0-BFF7-B9B7BA320D0E}" srcOrd="4" destOrd="0" parTransId="{C9BDF708-C6E7-4986-B41E-399D086E7F54}" sibTransId="{2AA9BA2A-9486-413E-A4C2-A222F321DEF8}"/>
    <dgm:cxn modelId="{4EBAC0C6-36A3-4026-9465-19EB9459FA93}" type="presParOf" srcId="{83BF5D12-D9C9-4945-B912-C7A47406E7F4}" destId="{8CECB1DC-DCC6-4511-A62C-732AA45D605A}" srcOrd="0" destOrd="0" presId="urn:microsoft.com/office/officeart/2005/8/layout/cycle5"/>
    <dgm:cxn modelId="{0EAFAE2B-C313-4FE1-89DC-53D8B4AC8BEF}" type="presParOf" srcId="{83BF5D12-D9C9-4945-B912-C7A47406E7F4}" destId="{57B2690C-D701-488C-890F-8EF575C65128}" srcOrd="1" destOrd="0" presId="urn:microsoft.com/office/officeart/2005/8/layout/cycle5"/>
    <dgm:cxn modelId="{55ADAE6C-56A8-45A5-B2B7-2BD2363631D5}" type="presParOf" srcId="{83BF5D12-D9C9-4945-B912-C7A47406E7F4}" destId="{61336DED-0C3C-4A6B-B576-A77DBF9C648A}" srcOrd="2" destOrd="0" presId="urn:microsoft.com/office/officeart/2005/8/layout/cycle5"/>
    <dgm:cxn modelId="{EE62C650-5412-4DB8-B973-AFFE1F760BF8}" type="presParOf" srcId="{83BF5D12-D9C9-4945-B912-C7A47406E7F4}" destId="{01EF96EE-0381-4205-A653-16B8B7AEC416}" srcOrd="3" destOrd="0" presId="urn:microsoft.com/office/officeart/2005/8/layout/cycle5"/>
    <dgm:cxn modelId="{AA832082-0EB6-4854-8CC2-43979654600E}" type="presParOf" srcId="{83BF5D12-D9C9-4945-B912-C7A47406E7F4}" destId="{EA00EBB2-6E13-407F-ABDA-A67D9625EE45}" srcOrd="4" destOrd="0" presId="urn:microsoft.com/office/officeart/2005/8/layout/cycle5"/>
    <dgm:cxn modelId="{279DB0DA-9BC1-4730-BE01-48A0F639EAE7}" type="presParOf" srcId="{83BF5D12-D9C9-4945-B912-C7A47406E7F4}" destId="{BAAB9C16-9220-46B7-B6E5-666CEA02C73F}" srcOrd="5" destOrd="0" presId="urn:microsoft.com/office/officeart/2005/8/layout/cycle5"/>
    <dgm:cxn modelId="{444F336C-C5BC-4B4F-B0EC-18894B1E833D}" type="presParOf" srcId="{83BF5D12-D9C9-4945-B912-C7A47406E7F4}" destId="{638EE796-BC20-4130-8AAF-9FAF39A024F0}" srcOrd="6" destOrd="0" presId="urn:microsoft.com/office/officeart/2005/8/layout/cycle5"/>
    <dgm:cxn modelId="{9B353313-635A-4755-B84E-BCA97AFBEAC9}" type="presParOf" srcId="{83BF5D12-D9C9-4945-B912-C7A47406E7F4}" destId="{29354F7A-E586-4424-B82B-ED591C429E45}" srcOrd="7" destOrd="0" presId="urn:microsoft.com/office/officeart/2005/8/layout/cycle5"/>
    <dgm:cxn modelId="{86B3350D-0A12-42C0-8BD7-F0ECF760BD5B}" type="presParOf" srcId="{83BF5D12-D9C9-4945-B912-C7A47406E7F4}" destId="{26367307-384C-4109-A2EE-944A57BC392F}" srcOrd="8" destOrd="0" presId="urn:microsoft.com/office/officeart/2005/8/layout/cycle5"/>
    <dgm:cxn modelId="{7EA0A61A-51AB-408E-832B-4C4DC3CA0C18}" type="presParOf" srcId="{83BF5D12-D9C9-4945-B912-C7A47406E7F4}" destId="{9BB118EB-4392-42BD-AE14-1A22E101AD3C}" srcOrd="9" destOrd="0" presId="urn:microsoft.com/office/officeart/2005/8/layout/cycle5"/>
    <dgm:cxn modelId="{B83D923C-6A81-4FE7-B964-00CB07233150}" type="presParOf" srcId="{83BF5D12-D9C9-4945-B912-C7A47406E7F4}" destId="{222B94D6-8C2C-4FD1-BBAB-E3E76971E809}" srcOrd="10" destOrd="0" presId="urn:microsoft.com/office/officeart/2005/8/layout/cycle5"/>
    <dgm:cxn modelId="{CE1EC3C0-89C3-4629-9686-FA3221F9DE94}" type="presParOf" srcId="{83BF5D12-D9C9-4945-B912-C7A47406E7F4}" destId="{D160E49E-B9B3-4576-9D2A-4964FF114919}" srcOrd="11" destOrd="0" presId="urn:microsoft.com/office/officeart/2005/8/layout/cycle5"/>
    <dgm:cxn modelId="{59E4A70D-CB01-4E22-A972-0837B999E1E6}" type="presParOf" srcId="{83BF5D12-D9C9-4945-B912-C7A47406E7F4}" destId="{014AC1AD-4599-4A0F-B3C6-28669D7B29F0}" srcOrd="12" destOrd="0" presId="urn:microsoft.com/office/officeart/2005/8/layout/cycle5"/>
    <dgm:cxn modelId="{55497DD3-F500-4889-A624-49AA16310977}" type="presParOf" srcId="{83BF5D12-D9C9-4945-B912-C7A47406E7F4}" destId="{041701A6-8F52-4FDB-973D-DB6724FD4994}" srcOrd="13" destOrd="0" presId="urn:microsoft.com/office/officeart/2005/8/layout/cycle5"/>
    <dgm:cxn modelId="{6B42A809-EE01-4401-B9C0-177F56735E20}" type="presParOf" srcId="{83BF5D12-D9C9-4945-B912-C7A47406E7F4}" destId="{52390D3A-A623-46D7-93F6-E255C1AE104D}" srcOrd="14"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ECB1DC-DCC6-4511-A62C-732AA45D605A}">
      <dsp:nvSpPr>
        <dsp:cNvPr id="0" name=""/>
        <dsp:cNvSpPr/>
      </dsp:nvSpPr>
      <dsp:spPr>
        <a:xfrm>
          <a:off x="1592755" y="100952"/>
          <a:ext cx="1134969" cy="341296"/>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tx1"/>
              </a:solidFill>
              <a:latin typeface="Miriad pro"/>
            </a:rPr>
            <a:t>Indians sign peace treaty</a:t>
          </a:r>
          <a:endParaRPr lang="en-GB" sz="800" kern="1200" dirty="0">
            <a:solidFill>
              <a:schemeClr val="tx1"/>
            </a:solidFill>
            <a:latin typeface="Miriad pro"/>
          </a:endParaRPr>
        </a:p>
      </dsp:txBody>
      <dsp:txXfrm>
        <a:off x="1592755" y="100952"/>
        <a:ext cx="1134969" cy="341296"/>
      </dsp:txXfrm>
    </dsp:sp>
    <dsp:sp modelId="{61336DED-0C3C-4A6B-B576-A77DBF9C648A}">
      <dsp:nvSpPr>
        <dsp:cNvPr id="0" name=""/>
        <dsp:cNvSpPr/>
      </dsp:nvSpPr>
      <dsp:spPr>
        <a:xfrm>
          <a:off x="686422" y="271600"/>
          <a:ext cx="2947634" cy="2947634"/>
        </a:xfrm>
        <a:custGeom>
          <a:avLst/>
          <a:gdLst/>
          <a:ahLst/>
          <a:cxnLst/>
          <a:rect l="0" t="0" r="0" b="0"/>
          <a:pathLst>
            <a:path>
              <a:moveTo>
                <a:pt x="2237335" y="213191"/>
              </a:moveTo>
              <a:arcTo wR="1473817" hR="1473817" stAng="18072113" swAng="1603662"/>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1EF96EE-0381-4205-A653-16B8B7AEC416}">
      <dsp:nvSpPr>
        <dsp:cNvPr id="0" name=""/>
        <dsp:cNvSpPr/>
      </dsp:nvSpPr>
      <dsp:spPr>
        <a:xfrm>
          <a:off x="2994438" y="1157379"/>
          <a:ext cx="1134969" cy="265206"/>
        </a:xfrm>
        <a:prstGeom prst="roundRect">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tx1"/>
              </a:solidFill>
              <a:latin typeface="Miriad pro"/>
            </a:rPr>
            <a:t>Settlers break treaty</a:t>
          </a:r>
          <a:endParaRPr lang="en-GB" sz="800" kern="1200" dirty="0">
            <a:solidFill>
              <a:schemeClr val="tx1"/>
            </a:solidFill>
            <a:latin typeface="Miriad pro"/>
          </a:endParaRPr>
        </a:p>
      </dsp:txBody>
      <dsp:txXfrm>
        <a:off x="2994438" y="1157379"/>
        <a:ext cx="1134969" cy="265206"/>
      </dsp:txXfrm>
    </dsp:sp>
    <dsp:sp modelId="{BAAB9C16-9220-46B7-B6E5-666CEA02C73F}">
      <dsp:nvSpPr>
        <dsp:cNvPr id="0" name=""/>
        <dsp:cNvSpPr/>
      </dsp:nvSpPr>
      <dsp:spPr>
        <a:xfrm>
          <a:off x="686422" y="271600"/>
          <a:ext cx="2947634" cy="2947634"/>
        </a:xfrm>
        <a:custGeom>
          <a:avLst/>
          <a:gdLst/>
          <a:ahLst/>
          <a:cxnLst/>
          <a:rect l="0" t="0" r="0" b="0"/>
          <a:pathLst>
            <a:path>
              <a:moveTo>
                <a:pt x="2946813" y="1424622"/>
              </a:moveTo>
              <a:arcTo wR="1473817" hR="1473817" stAng="21485230" swAng="2064592"/>
            </a:path>
          </a:pathLst>
        </a:custGeom>
        <a:noFill/>
        <a:ln w="9525" cap="flat" cmpd="sng" algn="ctr">
          <a:solidFill>
            <a:schemeClr val="accent5">
              <a:hueOff val="-2483469"/>
              <a:satOff val="9953"/>
              <a:lumOff val="2157"/>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38EE796-BC20-4130-8AAF-9FAF39A024F0}">
      <dsp:nvSpPr>
        <dsp:cNvPr id="0" name=""/>
        <dsp:cNvSpPr/>
      </dsp:nvSpPr>
      <dsp:spPr>
        <a:xfrm>
          <a:off x="2459043" y="2755010"/>
          <a:ext cx="1134969" cy="365501"/>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tx1"/>
              </a:solidFill>
              <a:latin typeface="Miriad pro"/>
            </a:rPr>
            <a:t>Indians attack Settlers</a:t>
          </a:r>
          <a:endParaRPr lang="en-GB" sz="800" kern="1200" dirty="0">
            <a:solidFill>
              <a:schemeClr val="tx1"/>
            </a:solidFill>
            <a:latin typeface="Miriad pro"/>
          </a:endParaRPr>
        </a:p>
      </dsp:txBody>
      <dsp:txXfrm>
        <a:off x="2459043" y="2755010"/>
        <a:ext cx="1134969" cy="365501"/>
      </dsp:txXfrm>
    </dsp:sp>
    <dsp:sp modelId="{26367307-384C-4109-A2EE-944A57BC392F}">
      <dsp:nvSpPr>
        <dsp:cNvPr id="0" name=""/>
        <dsp:cNvSpPr/>
      </dsp:nvSpPr>
      <dsp:spPr>
        <a:xfrm>
          <a:off x="686422" y="271600"/>
          <a:ext cx="2947634" cy="2947634"/>
        </a:xfrm>
        <a:custGeom>
          <a:avLst/>
          <a:gdLst/>
          <a:ahLst/>
          <a:cxnLst/>
          <a:rect l="0" t="0" r="0" b="0"/>
          <a:pathLst>
            <a:path>
              <a:moveTo>
                <a:pt x="1801426" y="2910761"/>
              </a:moveTo>
              <a:arcTo wR="1473817" hR="1473817" stAng="4629400" swAng="1541200"/>
            </a:path>
          </a:pathLst>
        </a:custGeom>
        <a:noFill/>
        <a:ln w="9525" cap="flat" cmpd="sng" algn="ctr">
          <a:solidFill>
            <a:schemeClr val="accent5">
              <a:hueOff val="-4966938"/>
              <a:satOff val="19906"/>
              <a:lumOff val="4314"/>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BB118EB-4392-42BD-AE14-1A22E101AD3C}">
      <dsp:nvSpPr>
        <dsp:cNvPr id="0" name=""/>
        <dsp:cNvSpPr/>
      </dsp:nvSpPr>
      <dsp:spPr>
        <a:xfrm>
          <a:off x="726467" y="2755010"/>
          <a:ext cx="1134969" cy="365501"/>
        </a:xfrm>
        <a:prstGeom prst="roundRect">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tx1"/>
              </a:solidFill>
              <a:latin typeface="Miriad pro"/>
            </a:rPr>
            <a:t>Army are called in to protect Settlers</a:t>
          </a:r>
          <a:endParaRPr lang="en-GB" sz="800" kern="1200" dirty="0">
            <a:solidFill>
              <a:schemeClr val="tx1"/>
            </a:solidFill>
            <a:latin typeface="Miriad pro"/>
          </a:endParaRPr>
        </a:p>
      </dsp:txBody>
      <dsp:txXfrm>
        <a:off x="726467" y="2755010"/>
        <a:ext cx="1134969" cy="365501"/>
      </dsp:txXfrm>
    </dsp:sp>
    <dsp:sp modelId="{D160E49E-B9B3-4576-9D2A-4964FF114919}">
      <dsp:nvSpPr>
        <dsp:cNvPr id="0" name=""/>
        <dsp:cNvSpPr/>
      </dsp:nvSpPr>
      <dsp:spPr>
        <a:xfrm>
          <a:off x="686422" y="271600"/>
          <a:ext cx="2947634" cy="2947634"/>
        </a:xfrm>
        <a:custGeom>
          <a:avLst/>
          <a:gdLst/>
          <a:ahLst/>
          <a:cxnLst/>
          <a:rect l="0" t="0" r="0" b="0"/>
          <a:pathLst>
            <a:path>
              <a:moveTo>
                <a:pt x="230771" y="2265634"/>
              </a:moveTo>
              <a:arcTo wR="1473817" hR="1473817" stAng="8850178" swAng="2064592"/>
            </a:path>
          </a:pathLst>
        </a:custGeom>
        <a:noFill/>
        <a:ln w="9525" cap="flat" cmpd="sng" algn="ctr">
          <a:solidFill>
            <a:schemeClr val="accent5">
              <a:hueOff val="-7450407"/>
              <a:satOff val="29858"/>
              <a:lumOff val="6471"/>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14AC1AD-4599-4A0F-B3C6-28669D7B29F0}">
      <dsp:nvSpPr>
        <dsp:cNvPr id="0" name=""/>
        <dsp:cNvSpPr/>
      </dsp:nvSpPr>
      <dsp:spPr>
        <a:xfrm>
          <a:off x="191071" y="1157379"/>
          <a:ext cx="1134969" cy="265206"/>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tx1"/>
              </a:solidFill>
              <a:latin typeface="Miriad pro"/>
            </a:rPr>
            <a:t>Army defeats Indians</a:t>
          </a:r>
          <a:endParaRPr lang="en-GB" sz="800" kern="1200" dirty="0">
            <a:solidFill>
              <a:schemeClr val="tx1"/>
            </a:solidFill>
            <a:latin typeface="Miriad pro"/>
          </a:endParaRPr>
        </a:p>
      </dsp:txBody>
      <dsp:txXfrm>
        <a:off x="191071" y="1157379"/>
        <a:ext cx="1134969" cy="265206"/>
      </dsp:txXfrm>
    </dsp:sp>
    <dsp:sp modelId="{52390D3A-A623-46D7-93F6-E255C1AE104D}">
      <dsp:nvSpPr>
        <dsp:cNvPr id="0" name=""/>
        <dsp:cNvSpPr/>
      </dsp:nvSpPr>
      <dsp:spPr>
        <a:xfrm>
          <a:off x="686422" y="271600"/>
          <a:ext cx="2947634" cy="2947634"/>
        </a:xfrm>
        <a:custGeom>
          <a:avLst/>
          <a:gdLst/>
          <a:ahLst/>
          <a:cxnLst/>
          <a:rect l="0" t="0" r="0" b="0"/>
          <a:pathLst>
            <a:path>
              <a:moveTo>
                <a:pt x="224910" y="691277"/>
              </a:moveTo>
              <a:arcTo wR="1473817" hR="1473817" stAng="12724226" swAng="1603662"/>
            </a:path>
          </a:pathLst>
        </a:custGeom>
        <a:noFill/>
        <a:ln w="9525" cap="flat" cmpd="sng" algn="ctr">
          <a:solidFill>
            <a:schemeClr val="accent5">
              <a:hueOff val="-9933876"/>
              <a:satOff val="39811"/>
              <a:lumOff val="8628"/>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D073069-5C6D-4A06-967C-BB163D6B1890}" type="datetimeFigureOut">
              <a:rPr lang="en-GB" smtClean="0"/>
              <a:pPr/>
              <a:t>21/03/2014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32A3AB-2370-437C-822D-0CCDA50043A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073069-5C6D-4A06-967C-BB163D6B1890}" type="datetimeFigureOut">
              <a:rPr lang="en-GB" smtClean="0"/>
              <a:pPr/>
              <a:t>21/03/2014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32A3AB-2370-437C-822D-0CCDA50043A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073069-5C6D-4A06-967C-BB163D6B1890}" type="datetimeFigureOut">
              <a:rPr lang="en-GB" smtClean="0"/>
              <a:pPr/>
              <a:t>21/03/2014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32A3AB-2370-437C-822D-0CCDA50043A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D073069-5C6D-4A06-967C-BB163D6B1890}" type="datetimeFigureOut">
              <a:rPr lang="en-GB" smtClean="0"/>
              <a:pPr/>
              <a:t>21/03/2014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32A3AB-2370-437C-822D-0CCDA50043A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073069-5C6D-4A06-967C-BB163D6B1890}" type="datetimeFigureOut">
              <a:rPr lang="en-GB" smtClean="0"/>
              <a:pPr/>
              <a:t>21/03/2014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32A3AB-2370-437C-822D-0CCDA50043A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D073069-5C6D-4A06-967C-BB163D6B1890}" type="datetimeFigureOut">
              <a:rPr lang="en-GB" smtClean="0"/>
              <a:pPr/>
              <a:t>21/03/2014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32A3AB-2370-437C-822D-0CCDA50043A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D073069-5C6D-4A06-967C-BB163D6B1890}" type="datetimeFigureOut">
              <a:rPr lang="en-GB" smtClean="0"/>
              <a:pPr/>
              <a:t>21/03/2014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32A3AB-2370-437C-822D-0CCDA50043A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D073069-5C6D-4A06-967C-BB163D6B1890}" type="datetimeFigureOut">
              <a:rPr lang="en-GB" smtClean="0"/>
              <a:pPr/>
              <a:t>21/03/2014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32A3AB-2370-437C-822D-0CCDA50043A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73069-5C6D-4A06-967C-BB163D6B1890}" type="datetimeFigureOut">
              <a:rPr lang="en-GB" smtClean="0"/>
              <a:pPr/>
              <a:t>21/03/2014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32A3AB-2370-437C-822D-0CCDA50043A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73069-5C6D-4A06-967C-BB163D6B1890}" type="datetimeFigureOut">
              <a:rPr lang="en-GB" smtClean="0"/>
              <a:pPr/>
              <a:t>21/03/2014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32A3AB-2370-437C-822D-0CCDA50043A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73069-5C6D-4A06-967C-BB163D6B1890}" type="datetimeFigureOut">
              <a:rPr lang="en-GB" smtClean="0"/>
              <a:pPr/>
              <a:t>21/03/2014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32A3AB-2370-437C-822D-0CCDA50043A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73069-5C6D-4A06-967C-BB163D6B1890}" type="datetimeFigureOut">
              <a:rPr lang="en-GB" smtClean="0"/>
              <a:pPr/>
              <a:t>21/03/2014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32A3AB-2370-437C-822D-0CCDA50043A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frm=1&amp;source=images&amp;cd=&amp;cad=rja&amp;docid=kBx78xADdBqO9M&amp;tbnid=fc9-EIVSISqmpM:&amp;ved=0CAUQjRw&amp;url=http://vickyandemma.glogster.com/native-american-indians/&amp;ei=OYRqUtmrAvGX0QW0_IDYAg&amp;psig=AFQjCNEyjxshH4vjZMMVcxyTaJgmMZl3rw&amp;ust=1382798742912606"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79512" y="188640"/>
            <a:ext cx="4320480" cy="6480000"/>
            <a:chOff x="4644008" y="188640"/>
            <a:chExt cx="4320480" cy="6480000"/>
          </a:xfrm>
        </p:grpSpPr>
        <p:sp>
          <p:nvSpPr>
            <p:cNvPr id="6" name="Rectangle 5"/>
            <p:cNvSpPr/>
            <p:nvPr/>
          </p:nvSpPr>
          <p:spPr>
            <a:xfrm>
              <a:off x="4644008"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5" name="Group 14"/>
            <p:cNvGrpSpPr/>
            <p:nvPr/>
          </p:nvGrpSpPr>
          <p:grpSpPr>
            <a:xfrm>
              <a:off x="4644008" y="836712"/>
              <a:ext cx="4320480" cy="1903859"/>
              <a:chOff x="251520" y="2708920"/>
              <a:chExt cx="4247252" cy="1903859"/>
            </a:xfrm>
          </p:grpSpPr>
          <p:sp>
            <p:nvSpPr>
              <p:cNvPr id="16" name="TextBox 15"/>
              <p:cNvSpPr txBox="1"/>
              <p:nvPr/>
            </p:nvSpPr>
            <p:spPr>
              <a:xfrm>
                <a:off x="2021208" y="2708920"/>
                <a:ext cx="718455" cy="276999"/>
              </a:xfrm>
              <a:prstGeom prst="rect">
                <a:avLst/>
              </a:prstGeom>
              <a:noFill/>
            </p:spPr>
            <p:txBody>
              <a:bodyPr wrap="square" rtlCol="0">
                <a:spAutoFit/>
              </a:bodyPr>
              <a:lstStyle/>
              <a:p>
                <a:pPr algn="ctr"/>
                <a:r>
                  <a:rPr lang="en-GB" sz="1200" u="sng" dirty="0" smtClean="0">
                    <a:latin typeface="Miriad Pro"/>
                  </a:rPr>
                  <a:t>The Tipi</a:t>
                </a:r>
                <a:endParaRPr lang="en-GB" sz="1200" u="sng" dirty="0">
                  <a:latin typeface="Miriad Pro"/>
                </a:endParaRPr>
              </a:p>
            </p:txBody>
          </p:sp>
          <p:sp>
            <p:nvSpPr>
              <p:cNvPr id="17" name="TextBox 16"/>
              <p:cNvSpPr txBox="1"/>
              <p:nvPr/>
            </p:nvSpPr>
            <p:spPr>
              <a:xfrm>
                <a:off x="251520" y="2996952"/>
                <a:ext cx="4247252" cy="1615827"/>
              </a:xfrm>
              <a:prstGeom prst="rect">
                <a:avLst/>
              </a:prstGeom>
              <a:noFill/>
            </p:spPr>
            <p:txBody>
              <a:bodyPr wrap="square" rtlCol="0">
                <a:spAutoFit/>
              </a:bodyPr>
              <a:lstStyle/>
              <a:p>
                <a:r>
                  <a:rPr lang="en-GB" sz="1200" u="sng" dirty="0" smtClean="0">
                    <a:latin typeface="Miriad Pro"/>
                  </a:rPr>
                  <a:t>Features Of The Tipi:</a:t>
                </a:r>
              </a:p>
              <a:p>
                <a:pPr>
                  <a:buFontTx/>
                  <a:buChar char="-"/>
                </a:pPr>
                <a:r>
                  <a:rPr lang="en-GB" sz="1100" dirty="0" smtClean="0">
                    <a:latin typeface="Miriad Pro"/>
                  </a:rPr>
                  <a:t>It could be put up and taken down within 10 minutes. This was useful because they had to move quickly to follow Buffalo.</a:t>
                </a:r>
              </a:p>
              <a:p>
                <a:pPr>
                  <a:buFontTx/>
                  <a:buChar char="-"/>
                </a:pPr>
                <a:r>
                  <a:rPr lang="en-GB" sz="1100" dirty="0" smtClean="0">
                    <a:latin typeface="Miriad Pro"/>
                  </a:rPr>
                  <a:t>The Tip was very good at keeping in the heat. Furthermore, They had various flaps which could be adjusted to direct smoke and let out heat in the Summer.</a:t>
                </a:r>
              </a:p>
              <a:p>
                <a:pPr>
                  <a:buFontTx/>
                  <a:buChar char="-"/>
                </a:pPr>
                <a:r>
                  <a:rPr lang="en-GB" sz="1100" dirty="0" smtClean="0">
                    <a:latin typeface="Miriad Pro"/>
                  </a:rPr>
                  <a:t>The poles of the Tipi could be used to form a Travois, which is like a sledge, to join the Tipi to horses which could drag everything along (supplies and people).</a:t>
                </a:r>
                <a:endParaRPr lang="en-GB" sz="1100" dirty="0">
                  <a:latin typeface="Miriad Pro"/>
                </a:endParaRPr>
              </a:p>
            </p:txBody>
          </p:sp>
        </p:grpSp>
        <p:sp>
          <p:nvSpPr>
            <p:cNvPr id="18" name="TextBox 17"/>
            <p:cNvSpPr txBox="1"/>
            <p:nvPr/>
          </p:nvSpPr>
          <p:spPr>
            <a:xfrm>
              <a:off x="5868144" y="620688"/>
              <a:ext cx="1872208" cy="276999"/>
            </a:xfrm>
            <a:prstGeom prst="rect">
              <a:avLst/>
            </a:prstGeom>
            <a:noFill/>
          </p:spPr>
          <p:txBody>
            <a:bodyPr wrap="square" rtlCol="0">
              <a:spAutoFit/>
            </a:bodyPr>
            <a:lstStyle/>
            <a:p>
              <a:pPr algn="ctr"/>
              <a:r>
                <a:rPr lang="en-GB" sz="1200" u="sng" dirty="0" smtClean="0">
                  <a:latin typeface="Miriad Pro"/>
                </a:rPr>
                <a:t>The Plains Indians</a:t>
              </a:r>
              <a:endParaRPr lang="en-GB" sz="1200" dirty="0">
                <a:latin typeface="Miriad Pro"/>
              </a:endParaRPr>
            </a:p>
          </p:txBody>
        </p:sp>
      </p:grpSp>
      <p:grpSp>
        <p:nvGrpSpPr>
          <p:cNvPr id="12" name="Group 11"/>
          <p:cNvGrpSpPr/>
          <p:nvPr/>
        </p:nvGrpSpPr>
        <p:grpSpPr>
          <a:xfrm>
            <a:off x="179512" y="2996952"/>
            <a:ext cx="4320480" cy="3355345"/>
            <a:chOff x="-4356992" y="3284984"/>
            <a:chExt cx="4320480" cy="3355345"/>
          </a:xfrm>
        </p:grpSpPr>
        <p:sp>
          <p:nvSpPr>
            <p:cNvPr id="10" name="TextBox 9"/>
            <p:cNvSpPr txBox="1"/>
            <p:nvPr/>
          </p:nvSpPr>
          <p:spPr>
            <a:xfrm>
              <a:off x="-4212976" y="3284984"/>
              <a:ext cx="3960440" cy="276999"/>
            </a:xfrm>
            <a:prstGeom prst="rect">
              <a:avLst/>
            </a:prstGeom>
            <a:noFill/>
          </p:spPr>
          <p:txBody>
            <a:bodyPr wrap="square" rtlCol="0">
              <a:spAutoFit/>
            </a:bodyPr>
            <a:lstStyle/>
            <a:p>
              <a:pPr algn="ctr"/>
              <a:r>
                <a:rPr lang="en-GB" sz="1200" u="sng" dirty="0" smtClean="0">
                  <a:latin typeface="Miriad Pro"/>
                </a:rPr>
                <a:t>The Plains Indians Beliefs About Warfare</a:t>
              </a:r>
              <a:endParaRPr lang="en-GB" sz="1200" dirty="0">
                <a:latin typeface="Miriad Pro"/>
              </a:endParaRPr>
            </a:p>
          </p:txBody>
        </p:sp>
        <p:sp>
          <p:nvSpPr>
            <p:cNvPr id="11" name="TextBox 10"/>
            <p:cNvSpPr txBox="1"/>
            <p:nvPr/>
          </p:nvSpPr>
          <p:spPr>
            <a:xfrm>
              <a:off x="-4356992" y="3501008"/>
              <a:ext cx="4320480" cy="3139321"/>
            </a:xfrm>
            <a:prstGeom prst="rect">
              <a:avLst/>
            </a:prstGeom>
            <a:noFill/>
          </p:spPr>
          <p:txBody>
            <a:bodyPr wrap="square" rtlCol="0">
              <a:spAutoFit/>
            </a:bodyPr>
            <a:lstStyle/>
            <a:p>
              <a:r>
                <a:rPr lang="en-GB" sz="1100" dirty="0" smtClean="0">
                  <a:latin typeface="Miriad Pro"/>
                </a:rPr>
                <a:t>Reasons- To steal horses, seek revenge or to destroy their enemies.</a:t>
              </a:r>
            </a:p>
            <a:p>
              <a:endParaRPr lang="en-GB" sz="1100" dirty="0" smtClean="0">
                <a:latin typeface="Miriad Pro"/>
              </a:endParaRPr>
            </a:p>
            <a:p>
              <a:r>
                <a:rPr lang="en-GB" sz="1100" dirty="0" smtClean="0">
                  <a:latin typeface="Miriad Pro"/>
                </a:rPr>
                <a:t>Indians were not afraid to run away if things got tough.</a:t>
              </a:r>
            </a:p>
            <a:p>
              <a:endParaRPr lang="en-GB" sz="1100" dirty="0" smtClean="0">
                <a:latin typeface="Miriad Pro"/>
              </a:endParaRPr>
            </a:p>
            <a:p>
              <a:r>
                <a:rPr lang="en-GB" sz="1100" dirty="0" smtClean="0">
                  <a:latin typeface="Miriad Pro"/>
                </a:rPr>
                <a:t>Lance- 4m-5m stick with a steel blade on the end. Decorated with beadwork, Buffalo fur and feathers.</a:t>
              </a:r>
            </a:p>
            <a:p>
              <a:r>
                <a:rPr lang="en-GB" sz="1100" dirty="0" smtClean="0">
                  <a:latin typeface="Miriad Pro"/>
                </a:rPr>
                <a:t>Shield- Made of Buffalo neck and carried on the left arm.</a:t>
              </a:r>
            </a:p>
            <a:p>
              <a:r>
                <a:rPr lang="en-GB" sz="1100" dirty="0" smtClean="0">
                  <a:latin typeface="Miriad Pro"/>
                </a:rPr>
                <a:t>Bow and Arrow- Wooden bow, reinforced with sinew. Sinew made the bow string.</a:t>
              </a:r>
            </a:p>
            <a:p>
              <a:r>
                <a:rPr lang="en-GB" sz="1100" dirty="0" smtClean="0">
                  <a:latin typeface="Miriad Pro"/>
                </a:rPr>
                <a:t>Rifle- Introduced by travellers and settlers often traded or stolen in battle.</a:t>
              </a:r>
            </a:p>
            <a:p>
              <a:r>
                <a:rPr lang="en-GB" sz="1100" dirty="0" smtClean="0">
                  <a:latin typeface="Miriad Pro"/>
                </a:rPr>
                <a:t>Counting Coup- Indians thought to touch their enemy with a coup stick or by hand- this was even braver than killing them.</a:t>
              </a:r>
            </a:p>
            <a:p>
              <a:r>
                <a:rPr lang="en-GB" sz="1100" dirty="0" smtClean="0">
                  <a:latin typeface="Miriad Pro"/>
                </a:rPr>
                <a:t>Taking scalps- If an Indian scalped and took the scalp of another it meant that the Indian owned the scalped person’s soul.</a:t>
              </a:r>
            </a:p>
            <a:p>
              <a:r>
                <a:rPr lang="en-GB" sz="1100" dirty="0" smtClean="0">
                  <a:latin typeface="Miriad Pro"/>
                </a:rPr>
                <a:t>Wearing Feathers- To show an Indian’s previous acts of bravery. They show if a person had killed 3 enemies and 2 scalps.</a:t>
              </a:r>
            </a:p>
          </p:txBody>
        </p:sp>
      </p:grpSp>
      <p:sp>
        <p:nvSpPr>
          <p:cNvPr id="14" name="TextBox 13"/>
          <p:cNvSpPr txBox="1"/>
          <p:nvPr/>
        </p:nvSpPr>
        <p:spPr>
          <a:xfrm>
            <a:off x="827584" y="260648"/>
            <a:ext cx="3096344" cy="276999"/>
          </a:xfrm>
          <a:prstGeom prst="rect">
            <a:avLst/>
          </a:prstGeom>
          <a:noFill/>
        </p:spPr>
        <p:txBody>
          <a:bodyPr wrap="square" rtlCol="0">
            <a:spAutoFit/>
          </a:bodyPr>
          <a:lstStyle/>
          <a:p>
            <a:pPr algn="ctr"/>
            <a:r>
              <a:rPr lang="en-GB" sz="1200" u="sng" dirty="0" smtClean="0">
                <a:latin typeface="Miriad Pro"/>
              </a:rPr>
              <a:t>GCSE History: The American West</a:t>
            </a:r>
            <a:endParaRPr lang="en-GB" sz="1200" dirty="0">
              <a:latin typeface="Miriad Pro"/>
            </a:endParaRPr>
          </a:p>
        </p:txBody>
      </p:sp>
      <p:cxnSp>
        <p:nvCxnSpPr>
          <p:cNvPr id="21" name="Straight Connector 20"/>
          <p:cNvCxnSpPr/>
          <p:nvPr/>
        </p:nvCxnSpPr>
        <p:spPr>
          <a:xfrm>
            <a:off x="179512" y="620688"/>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9512" y="2924944"/>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644008"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4" name="Group 23"/>
          <p:cNvGrpSpPr/>
          <p:nvPr/>
        </p:nvGrpSpPr>
        <p:grpSpPr>
          <a:xfrm>
            <a:off x="4716016" y="260648"/>
            <a:ext cx="4176464" cy="1141095"/>
            <a:chOff x="251520" y="260648"/>
            <a:chExt cx="4176464" cy="1141095"/>
          </a:xfrm>
        </p:grpSpPr>
        <p:sp>
          <p:nvSpPr>
            <p:cNvPr id="25" name="TextBox 24"/>
            <p:cNvSpPr txBox="1"/>
            <p:nvPr/>
          </p:nvSpPr>
          <p:spPr>
            <a:xfrm>
              <a:off x="1835696" y="1124744"/>
              <a:ext cx="967381" cy="276999"/>
            </a:xfrm>
            <a:prstGeom prst="rect">
              <a:avLst/>
            </a:prstGeom>
            <a:noFill/>
          </p:spPr>
          <p:txBody>
            <a:bodyPr wrap="none" rtlCol="0">
              <a:spAutoFit/>
            </a:bodyPr>
            <a:lstStyle/>
            <a:p>
              <a:pPr algn="ctr"/>
              <a:r>
                <a:rPr lang="en-GB" sz="1200" u="sng" dirty="0" smtClean="0">
                  <a:latin typeface="Miriad Pro"/>
                </a:rPr>
                <a:t>The Buffalo</a:t>
              </a:r>
              <a:endParaRPr lang="en-GB" sz="1200" u="sng" dirty="0">
                <a:latin typeface="Miriad Pro"/>
              </a:endParaRPr>
            </a:p>
          </p:txBody>
        </p:sp>
        <p:sp>
          <p:nvSpPr>
            <p:cNvPr id="28" name="TextBox 27"/>
            <p:cNvSpPr txBox="1"/>
            <p:nvPr/>
          </p:nvSpPr>
          <p:spPr>
            <a:xfrm>
              <a:off x="251520" y="260648"/>
              <a:ext cx="4176464" cy="938719"/>
            </a:xfrm>
            <a:prstGeom prst="rect">
              <a:avLst/>
            </a:prstGeom>
            <a:noFill/>
          </p:spPr>
          <p:txBody>
            <a:bodyPr wrap="square" rtlCol="0">
              <a:spAutoFit/>
            </a:bodyPr>
            <a:lstStyle/>
            <a:p>
              <a:r>
                <a:rPr lang="en-GB" sz="1100" dirty="0" smtClean="0">
                  <a:latin typeface="Miriad Pro"/>
                </a:rPr>
                <a:t>Plains Indians were nomadic and moved around in search of ,and following, herds of Buffalo which they hunted. Horses were very valuable and important to the Plains Indians; they were essential for the hunting of Buffalo.</a:t>
              </a:r>
            </a:p>
            <a:p>
              <a:endParaRPr lang="en-GB" sz="1100" dirty="0" smtClean="0">
                <a:latin typeface="Miriad Pro"/>
              </a:endParaRPr>
            </a:p>
          </p:txBody>
        </p:sp>
      </p:grpSp>
      <p:pic>
        <p:nvPicPr>
          <p:cNvPr id="29" name="Picture 2" descr="http://3219a2.medialib.glogster.com/media/7d/7dec3f3f69451a9c46813f9c38110da44f0a9ebca3fee4a1436c57fea723ba29/uses-of-the-buffalo-jpg.jpg">
            <a:hlinkClick r:id="rId2"/>
          </p:cNvPr>
          <p:cNvPicPr>
            <a:picLocks noChangeAspect="1" noChangeArrowheads="1"/>
          </p:cNvPicPr>
          <p:nvPr/>
        </p:nvPicPr>
        <p:blipFill>
          <a:blip r:embed="rId3" cstate="print"/>
          <a:srcRect l="1595" b="6384"/>
          <a:stretch>
            <a:fillRect/>
          </a:stretch>
        </p:blipFill>
        <p:spPr bwMode="auto">
          <a:xfrm>
            <a:off x="4788024" y="1412776"/>
            <a:ext cx="4032448" cy="3096344"/>
          </a:xfrm>
          <a:prstGeom prst="rect">
            <a:avLst/>
          </a:prstGeom>
          <a:noFill/>
        </p:spPr>
      </p:pic>
      <p:sp>
        <p:nvSpPr>
          <p:cNvPr id="30" name="TextBox 29"/>
          <p:cNvSpPr txBox="1"/>
          <p:nvPr/>
        </p:nvSpPr>
        <p:spPr>
          <a:xfrm>
            <a:off x="4644008" y="4509121"/>
            <a:ext cx="4320480" cy="2348880"/>
          </a:xfrm>
          <a:prstGeom prst="rect">
            <a:avLst/>
          </a:prstGeom>
          <a:noFill/>
        </p:spPr>
        <p:txBody>
          <a:bodyPr wrap="square" rtlCol="0">
            <a:spAutoFit/>
          </a:bodyPr>
          <a:lstStyle/>
          <a:p>
            <a:r>
              <a:rPr lang="en-GB" sz="1100" dirty="0" smtClean="0">
                <a:latin typeface="Miriad Pro"/>
              </a:rPr>
              <a:t>-Buffalo Sinews were used as bow string. This was important because they relied on hunting to provide food. </a:t>
            </a:r>
          </a:p>
          <a:p>
            <a:r>
              <a:rPr lang="en-GB" sz="1100" dirty="0" smtClean="0">
                <a:latin typeface="Miriad Pro"/>
              </a:rPr>
              <a:t>-Also, bladders and intestines were used as food bags, buckets and cooking vessels because they were better than pots because they would not break when they travelled and meant that the Indians did not need wood or metal for buckets or things to cook with.</a:t>
            </a:r>
          </a:p>
          <a:p>
            <a:r>
              <a:rPr lang="en-GB" sz="1100" dirty="0" smtClean="0">
                <a:latin typeface="Miriad Pro"/>
              </a:rPr>
              <a:t>-Buffalo hide was used for clothing and to cover the tips of the tipis. This ensured they were warm and had adequate homes.</a:t>
            </a:r>
          </a:p>
          <a:p>
            <a:r>
              <a:rPr lang="en-GB" sz="1100" dirty="0" smtClean="0">
                <a:latin typeface="Miriad Pro"/>
              </a:rPr>
              <a:t>-Dried Buffalo dung was used as the fuel for fires. This meant that they could cook and keep warm in winter if they did not have wood.</a:t>
            </a:r>
          </a:p>
          <a:p>
            <a:endParaRPr lang="en-GB" sz="1100" dirty="0" smtClean="0">
              <a:latin typeface="Miriad Pro"/>
            </a:endParaRPr>
          </a:p>
        </p:txBody>
      </p:sp>
      <p:cxnSp>
        <p:nvCxnSpPr>
          <p:cNvPr id="31" name="Straight Connector 30"/>
          <p:cNvCxnSpPr/>
          <p:nvPr/>
        </p:nvCxnSpPr>
        <p:spPr>
          <a:xfrm>
            <a:off x="4644008" y="1124744"/>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4644008"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7" name="Table 6"/>
          <p:cNvGraphicFramePr>
            <a:graphicFrameLocks noGrp="1"/>
          </p:cNvGraphicFramePr>
          <p:nvPr/>
        </p:nvGraphicFramePr>
        <p:xfrm>
          <a:off x="179512" y="548681"/>
          <a:ext cx="4320480" cy="5126607"/>
        </p:xfrm>
        <a:graphic>
          <a:graphicData uri="http://schemas.openxmlformats.org/drawingml/2006/table">
            <a:tbl>
              <a:tblPr firstRow="1" bandRow="1">
                <a:tableStyleId>{5940675A-B579-460E-94D1-54222C63F5DA}</a:tableStyleId>
              </a:tblPr>
              <a:tblGrid>
                <a:gridCol w="1259632"/>
                <a:gridCol w="3060848"/>
              </a:tblGrid>
              <a:tr h="376123">
                <a:tc>
                  <a:txBody>
                    <a:bodyPr/>
                    <a:lstStyle/>
                    <a:p>
                      <a:pPr algn="ctr"/>
                      <a:r>
                        <a:rPr lang="en-GB" sz="1200" dirty="0" smtClean="0">
                          <a:latin typeface="Miriad Pro"/>
                        </a:rPr>
                        <a:t>Item</a:t>
                      </a:r>
                      <a:endParaRPr lang="en-GB" sz="12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200" dirty="0" smtClean="0">
                          <a:latin typeface="Miriad Pro"/>
                        </a:rPr>
                        <a:t>Conclusion/Suggestions</a:t>
                      </a:r>
                      <a:endParaRPr lang="en-GB" sz="12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32799">
                <a:tc>
                  <a:txBody>
                    <a:bodyPr/>
                    <a:lstStyle/>
                    <a:p>
                      <a:pPr algn="ctr"/>
                      <a:r>
                        <a:rPr lang="en-GB" sz="1200" dirty="0" smtClean="0">
                          <a:latin typeface="Miriad Pro"/>
                        </a:rPr>
                        <a:t>Bandana</a:t>
                      </a:r>
                      <a:endParaRPr lang="en-GB" sz="12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100" dirty="0" smtClean="0">
                          <a:latin typeface="Miriad Pro"/>
                        </a:rPr>
                        <a:t>They</a:t>
                      </a:r>
                      <a:r>
                        <a:rPr lang="en-GB" sz="1100" baseline="0" dirty="0" smtClean="0">
                          <a:latin typeface="Miriad Pro"/>
                        </a:rPr>
                        <a:t> were in locations where they needed protection from dust.</a:t>
                      </a:r>
                      <a:endParaRPr lang="en-GB" sz="11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72855">
                <a:tc>
                  <a:txBody>
                    <a:bodyPr/>
                    <a:lstStyle/>
                    <a:p>
                      <a:pPr algn="ctr"/>
                      <a:r>
                        <a:rPr lang="en-GB" sz="1200" dirty="0" smtClean="0">
                          <a:latin typeface="Miriad Pro"/>
                        </a:rPr>
                        <a:t>Saddle</a:t>
                      </a:r>
                      <a:endParaRPr lang="en-GB" sz="12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100" dirty="0" smtClean="0">
                          <a:latin typeface="Miriad Pro"/>
                        </a:rPr>
                        <a:t>He</a:t>
                      </a:r>
                      <a:r>
                        <a:rPr lang="en-GB" sz="1100" baseline="0" dirty="0" smtClean="0">
                          <a:latin typeface="Miriad Pro"/>
                        </a:rPr>
                        <a:t> would not gamble away his saddle but would his horse- very important. The saddle moulded to fit cowboys’ shapes- would be on it/the horse lots and for long periods of time.</a:t>
                      </a:r>
                      <a:endParaRPr lang="en-GB" sz="11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6123">
                <a:tc>
                  <a:txBody>
                    <a:bodyPr/>
                    <a:lstStyle/>
                    <a:p>
                      <a:pPr algn="ctr"/>
                      <a:r>
                        <a:rPr lang="en-GB" sz="1200" dirty="0" smtClean="0">
                          <a:latin typeface="Miriad Pro"/>
                        </a:rPr>
                        <a:t>Heeled Boots</a:t>
                      </a:r>
                      <a:endParaRPr lang="en-GB" sz="12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100" dirty="0" smtClean="0">
                          <a:latin typeface="Miriad Pro"/>
                        </a:rPr>
                        <a:t>Made for comfort-</a:t>
                      </a:r>
                      <a:r>
                        <a:rPr lang="en-GB" sz="1100" baseline="0" dirty="0" smtClean="0">
                          <a:latin typeface="Miriad Pro"/>
                        </a:rPr>
                        <a:t> riding was uncomfortable.</a:t>
                      </a:r>
                      <a:endParaRPr lang="en-GB" sz="11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52968">
                <a:tc>
                  <a:txBody>
                    <a:bodyPr/>
                    <a:lstStyle/>
                    <a:p>
                      <a:pPr algn="ctr"/>
                      <a:r>
                        <a:rPr lang="en-GB" sz="1200" dirty="0" smtClean="0">
                          <a:latin typeface="Miriad Pro"/>
                        </a:rPr>
                        <a:t>‘Chaps’/</a:t>
                      </a:r>
                      <a:endParaRPr lang="en-GB" sz="12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100" dirty="0" smtClean="0">
                          <a:latin typeface="Miriad Pro"/>
                        </a:rPr>
                        <a:t>Trouser-like clothing</a:t>
                      </a:r>
                      <a:r>
                        <a:rPr lang="en-GB" sz="1100" baseline="0" dirty="0" smtClean="0">
                          <a:latin typeface="Miriad Pro"/>
                        </a:rPr>
                        <a:t> made from bear/goat/sheep skin. Made to withstand thorny vegetation and the north wind- locations where there were prickly plants and extreme wind.        Helped protect against chafing of the legs- this happened because of long journeys they went on and in case they fell.</a:t>
                      </a:r>
                      <a:endParaRPr lang="en-GB" sz="11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32799">
                <a:tc>
                  <a:txBody>
                    <a:bodyPr/>
                    <a:lstStyle/>
                    <a:p>
                      <a:pPr algn="ctr"/>
                      <a:r>
                        <a:rPr lang="en-GB" sz="1200" dirty="0" smtClean="0">
                          <a:latin typeface="Miriad Pro"/>
                        </a:rPr>
                        <a:t>Lariat/Lasso</a:t>
                      </a:r>
                      <a:endParaRPr lang="en-GB" sz="12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100" dirty="0" smtClean="0">
                          <a:latin typeface="Miriad Pro"/>
                        </a:rPr>
                        <a:t>Cowboys</a:t>
                      </a:r>
                      <a:r>
                        <a:rPr lang="en-GB" sz="1100" baseline="0" dirty="0" smtClean="0">
                          <a:latin typeface="Miriad Pro"/>
                        </a:rPr>
                        <a:t> had skill. They knew that they were doing i.e. The best way of herding cattle.</a:t>
                      </a:r>
                      <a:endParaRPr lang="en-GB" sz="11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82940">
                <a:tc>
                  <a:txBody>
                    <a:bodyPr/>
                    <a:lstStyle/>
                    <a:p>
                      <a:pPr algn="ctr"/>
                      <a:r>
                        <a:rPr lang="en-GB" sz="1200" dirty="0" smtClean="0">
                          <a:latin typeface="Miriad Pro"/>
                        </a:rPr>
                        <a:t>Stetson</a:t>
                      </a:r>
                      <a:endParaRPr lang="en-GB" sz="12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1100" dirty="0" smtClean="0">
                          <a:latin typeface="Miriad Pro"/>
                        </a:rPr>
                        <a:t>Hat made of felt with a big rim</a:t>
                      </a:r>
                      <a:r>
                        <a:rPr lang="en-GB" sz="1100" baseline="0" dirty="0" smtClean="0">
                          <a:latin typeface="Miriad Pro"/>
                        </a:rPr>
                        <a:t> to protect from the sun or act as an umbrella against rain. Could be pulled over the ears in winter and tied to prevent frost bite- they worked in all conditions and had to continue through the bad weather and couldn’t wait until the bad weather had passed first.</a:t>
                      </a:r>
                      <a:endParaRPr lang="en-GB" sz="11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TextBox 7"/>
          <p:cNvSpPr txBox="1"/>
          <p:nvPr/>
        </p:nvSpPr>
        <p:spPr>
          <a:xfrm>
            <a:off x="1547664" y="260648"/>
            <a:ext cx="1671355" cy="276999"/>
          </a:xfrm>
          <a:prstGeom prst="rect">
            <a:avLst/>
          </a:prstGeom>
          <a:noFill/>
        </p:spPr>
        <p:txBody>
          <a:bodyPr wrap="none" rtlCol="0">
            <a:spAutoFit/>
          </a:bodyPr>
          <a:lstStyle/>
          <a:p>
            <a:pPr algn="ctr"/>
            <a:r>
              <a:rPr lang="en-GB" sz="1200" u="sng" dirty="0" smtClean="0">
                <a:latin typeface="Miriad Pro"/>
              </a:rPr>
              <a:t>The Life Of A Cowboy</a:t>
            </a:r>
            <a:endParaRPr lang="en-GB" sz="1200" u="sng" dirty="0">
              <a:latin typeface="Miriad Pro"/>
            </a:endParaRPr>
          </a:p>
        </p:txBody>
      </p:sp>
      <p:sp>
        <p:nvSpPr>
          <p:cNvPr id="9" name="Rectangle 8"/>
          <p:cNvSpPr/>
          <p:nvPr/>
        </p:nvSpPr>
        <p:spPr>
          <a:xfrm>
            <a:off x="4644008"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extBox 9"/>
          <p:cNvSpPr txBox="1"/>
          <p:nvPr/>
        </p:nvSpPr>
        <p:spPr>
          <a:xfrm>
            <a:off x="4644008" y="260648"/>
            <a:ext cx="4320480" cy="276999"/>
          </a:xfrm>
          <a:prstGeom prst="rect">
            <a:avLst/>
          </a:prstGeom>
          <a:noFill/>
        </p:spPr>
        <p:txBody>
          <a:bodyPr wrap="square" rtlCol="0">
            <a:spAutoFit/>
          </a:bodyPr>
          <a:lstStyle/>
          <a:p>
            <a:pPr algn="ctr"/>
            <a:r>
              <a:rPr lang="en-GB" sz="1200" u="sng" dirty="0" smtClean="0">
                <a:latin typeface="Miriad Pro"/>
              </a:rPr>
              <a:t>How Plains </a:t>
            </a:r>
            <a:r>
              <a:rPr lang="en-GB" sz="1200" u="sng" dirty="0" smtClean="0">
                <a:latin typeface="Miriad Pro"/>
              </a:rPr>
              <a:t>Indians &amp; Cowboys Lives Compared</a:t>
            </a:r>
            <a:endParaRPr lang="en-GB" sz="1200" u="sng" dirty="0">
              <a:latin typeface="Miriad Pro"/>
            </a:endParaRPr>
          </a:p>
        </p:txBody>
      </p:sp>
      <p:graphicFrame>
        <p:nvGraphicFramePr>
          <p:cNvPr id="11" name="Table 10"/>
          <p:cNvGraphicFramePr>
            <a:graphicFrameLocks noGrp="1"/>
          </p:cNvGraphicFramePr>
          <p:nvPr/>
        </p:nvGraphicFramePr>
        <p:xfrm>
          <a:off x="5220072" y="548680"/>
          <a:ext cx="3240360" cy="5828602"/>
        </p:xfrm>
        <a:graphic>
          <a:graphicData uri="http://schemas.openxmlformats.org/drawingml/2006/table">
            <a:tbl>
              <a:tblPr firstRow="1" bandRow="1">
                <a:tableStyleId>{5940675A-B579-460E-94D1-54222C63F5DA}</a:tableStyleId>
              </a:tblPr>
              <a:tblGrid>
                <a:gridCol w="753572"/>
                <a:gridCol w="1281073"/>
                <a:gridCol w="1205715"/>
              </a:tblGrid>
              <a:tr h="441687">
                <a:tc>
                  <a:txBody>
                    <a:bodyPr/>
                    <a:lstStyle/>
                    <a:p>
                      <a:pPr algn="ct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Plains</a:t>
                      </a:r>
                      <a:r>
                        <a:rPr lang="en-GB" sz="900" baseline="0" dirty="0" smtClean="0">
                          <a:latin typeface="Miriad Pro"/>
                        </a:rPr>
                        <a:t> Indian Warriors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Cowboys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75796">
                <a:tc>
                  <a:txBody>
                    <a:bodyPr/>
                    <a:lstStyle/>
                    <a:p>
                      <a:pPr algn="ctr"/>
                      <a:r>
                        <a:rPr lang="en-GB" sz="900" dirty="0" smtClean="0">
                          <a:latin typeface="Miriad Pro"/>
                        </a:rPr>
                        <a:t>Horsemanship</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Very skilful.</a:t>
                      </a:r>
                    </a:p>
                    <a:p>
                      <a:pPr algn="ctr"/>
                      <a:r>
                        <a:rPr lang="en-GB" sz="900" baseline="0" dirty="0" smtClean="0">
                          <a:latin typeface="Miriad Pro"/>
                        </a:rPr>
                        <a:t>Respected them. Used them to hunt Buffalo. </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Very skilful.</a:t>
                      </a:r>
                      <a:r>
                        <a:rPr lang="en-GB" sz="900" baseline="0" dirty="0" smtClean="0">
                          <a:latin typeface="Miriad Pro"/>
                        </a:rPr>
                        <a:t> Used them to herd. </a:t>
                      </a:r>
                    </a:p>
                    <a:p>
                      <a:pPr algn="ctr"/>
                      <a:r>
                        <a:rPr lang="en-GB" sz="900" baseline="0" dirty="0" smtClean="0">
                          <a:latin typeface="Miriad Pro"/>
                        </a:rPr>
                        <a:t>Highly Valuable.</a:t>
                      </a:r>
                      <a:endParaRPr lang="en-GB" sz="900" dirty="0" smtClean="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072482">
                <a:tc>
                  <a:txBody>
                    <a:bodyPr/>
                    <a:lstStyle/>
                    <a:p>
                      <a:pPr algn="ctr"/>
                      <a:r>
                        <a:rPr lang="en-GB" sz="900" dirty="0" smtClean="0">
                          <a:latin typeface="Miriad Pro"/>
                        </a:rPr>
                        <a:t>Code of</a:t>
                      </a:r>
                      <a:r>
                        <a:rPr lang="en-GB" sz="900" baseline="0" dirty="0" smtClean="0">
                          <a:latin typeface="Miriad Pro"/>
                        </a:rPr>
                        <a:t> Honour</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Religious</a:t>
                      </a:r>
                      <a:r>
                        <a:rPr lang="en-GB" sz="900" baseline="0" dirty="0" smtClean="0">
                          <a:latin typeface="Miriad Pro"/>
                        </a:rPr>
                        <a:t> rules. Counting coup. Respect for all living things, women and elders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Did not live by</a:t>
                      </a:r>
                      <a:r>
                        <a:rPr lang="en-GB" sz="900" baseline="0" dirty="0" smtClean="0">
                          <a:latin typeface="Miriad Pro"/>
                        </a:rPr>
                        <a:t> many rules. No law and order. Did not respect women properly. Had roles when herding cattle</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23216">
                <a:tc>
                  <a:txBody>
                    <a:bodyPr/>
                    <a:lstStyle/>
                    <a:p>
                      <a:pPr algn="ctr"/>
                      <a:r>
                        <a:rPr lang="en-GB" sz="900" dirty="0" smtClean="0">
                          <a:latin typeface="Miriad Pro"/>
                        </a:rPr>
                        <a:t>Family Life</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Important. Very close. Children</a:t>
                      </a:r>
                      <a:r>
                        <a:rPr lang="en-GB" sz="900" baseline="0" dirty="0" smtClean="0">
                          <a:latin typeface="Miriad Pro"/>
                        </a:rPr>
                        <a:t> were highly valued.</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Non-existent</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60966">
                <a:tc>
                  <a:txBody>
                    <a:bodyPr/>
                    <a:lstStyle/>
                    <a:p>
                      <a:pPr algn="ctr"/>
                      <a:r>
                        <a:rPr lang="en-GB" sz="900" dirty="0" smtClean="0">
                          <a:latin typeface="Miriad Pro"/>
                        </a:rPr>
                        <a:t>Homes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Constantly moving. </a:t>
                      </a:r>
                    </a:p>
                    <a:p>
                      <a:pPr algn="ctr"/>
                      <a:r>
                        <a:rPr lang="en-GB" sz="900" dirty="0" smtClean="0">
                          <a:latin typeface="Miriad Pro"/>
                        </a:rPr>
                        <a:t>Used</a:t>
                      </a:r>
                      <a:r>
                        <a:rPr lang="en-GB" sz="900" baseline="0" dirty="0" smtClean="0">
                          <a:latin typeface="Miriad Pro"/>
                        </a:rPr>
                        <a:t> travois and lived in tipis. </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Constantly moving</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373037">
                <a:tc>
                  <a:txBody>
                    <a:bodyPr/>
                    <a:lstStyle/>
                    <a:p>
                      <a:pPr algn="ctr"/>
                      <a:r>
                        <a:rPr lang="en-GB" sz="900" dirty="0" smtClean="0">
                          <a:latin typeface="Miriad Pro"/>
                        </a:rPr>
                        <a:t>Food</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Jerky/dried</a:t>
                      </a:r>
                      <a:r>
                        <a:rPr lang="en-GB" sz="900" baseline="0" dirty="0" smtClean="0">
                          <a:latin typeface="Miriad Pro"/>
                        </a:rPr>
                        <a:t> meat</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dirty="0" smtClean="0">
                          <a:latin typeface="Miriad Pro"/>
                        </a:rPr>
                        <a:t>Jerky/dried</a:t>
                      </a:r>
                      <a:r>
                        <a:rPr lang="en-GB" sz="900" baseline="0" dirty="0" smtClean="0">
                          <a:latin typeface="Miriad Pro"/>
                        </a:rPr>
                        <a:t> meat</a:t>
                      </a:r>
                      <a:endParaRPr lang="en-GB" sz="900" dirty="0" smtClean="0">
                        <a:latin typeface="Miriad Pro"/>
                      </a:endParaRPr>
                    </a:p>
                    <a:p>
                      <a:pPr algn="ct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08251">
                <a:tc>
                  <a:txBody>
                    <a:bodyPr/>
                    <a:lstStyle/>
                    <a:p>
                      <a:pPr algn="ctr"/>
                      <a:r>
                        <a:rPr lang="en-GB" sz="900" dirty="0" smtClean="0">
                          <a:latin typeface="Miriad Pro"/>
                        </a:rPr>
                        <a:t>Clothing</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Buffalo</a:t>
                      </a:r>
                      <a:r>
                        <a:rPr lang="en-GB" sz="900" baseline="0" dirty="0" smtClean="0">
                          <a:latin typeface="Miriad Pro"/>
                        </a:rPr>
                        <a:t> hide &amp; other animals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Leather</a:t>
                      </a:r>
                      <a:r>
                        <a:rPr lang="en-GB" sz="900" baseline="0" dirty="0" smtClean="0">
                          <a:latin typeface="Miriad Pro"/>
                        </a:rPr>
                        <a:t> from cattle</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634583">
                <a:tc>
                  <a:txBody>
                    <a:bodyPr/>
                    <a:lstStyle/>
                    <a:p>
                      <a:pPr algn="ctr"/>
                      <a:r>
                        <a:rPr lang="en-GB" sz="900" dirty="0" smtClean="0">
                          <a:latin typeface="Miriad Pro"/>
                        </a:rPr>
                        <a:t>Weapons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Bow</a:t>
                      </a:r>
                      <a:r>
                        <a:rPr lang="en-GB" sz="900" baseline="0" dirty="0" smtClean="0">
                          <a:latin typeface="Miriad Pro"/>
                        </a:rPr>
                        <a:t> &amp; Arrow. Guns. Rifles. Carried knives.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Pistols.</a:t>
                      </a:r>
                      <a:r>
                        <a:rPr lang="en-GB" sz="900" baseline="0" dirty="0" smtClean="0">
                          <a:latin typeface="Miriad Pro"/>
                        </a:rPr>
                        <a:t> Carried knives.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938584">
                <a:tc>
                  <a:txBody>
                    <a:bodyPr/>
                    <a:lstStyle/>
                    <a:p>
                      <a:pPr algn="ctr"/>
                      <a:r>
                        <a:rPr lang="en-GB" sz="900" dirty="0" smtClean="0">
                          <a:latin typeface="Miriad Pro"/>
                        </a:rPr>
                        <a:t>Bravery</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Counting coup. Buffalo</a:t>
                      </a:r>
                      <a:r>
                        <a:rPr lang="en-GB" sz="900" baseline="0" dirty="0" smtClean="0">
                          <a:latin typeface="Miriad Pro"/>
                        </a:rPr>
                        <a:t> hunting</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Prepared to kill one another. Herding cattle. Protect</a:t>
                      </a:r>
                      <a:r>
                        <a:rPr lang="en-GB" sz="900" baseline="0" dirty="0" smtClean="0">
                          <a:latin typeface="Miriad Pro"/>
                        </a:rPr>
                        <a:t> against cattle rustling.</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cxnSp>
        <p:nvCxnSpPr>
          <p:cNvPr id="12" name="Straight Connector 11"/>
          <p:cNvCxnSpPr/>
          <p:nvPr/>
        </p:nvCxnSpPr>
        <p:spPr>
          <a:xfrm>
            <a:off x="4644008" y="6525344"/>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extBox 16"/>
          <p:cNvSpPr txBox="1"/>
          <p:nvPr/>
        </p:nvSpPr>
        <p:spPr>
          <a:xfrm>
            <a:off x="179512" y="260648"/>
            <a:ext cx="4320480" cy="276999"/>
          </a:xfrm>
          <a:prstGeom prst="rect">
            <a:avLst/>
          </a:prstGeom>
          <a:noFill/>
        </p:spPr>
        <p:txBody>
          <a:bodyPr wrap="square" rtlCol="0">
            <a:spAutoFit/>
          </a:bodyPr>
          <a:lstStyle/>
          <a:p>
            <a:pPr algn="ctr"/>
            <a:r>
              <a:rPr lang="en-GB" sz="1200" u="sng" dirty="0" smtClean="0">
                <a:latin typeface="Miriad Pro"/>
              </a:rPr>
              <a:t>Famous Law Breakers</a:t>
            </a:r>
            <a:endParaRPr lang="en-GB" sz="1200" u="sng" dirty="0">
              <a:latin typeface="Miriad Pro"/>
            </a:endParaRPr>
          </a:p>
        </p:txBody>
      </p:sp>
      <p:sp>
        <p:nvSpPr>
          <p:cNvPr id="18" name="Rectangle 17"/>
          <p:cNvSpPr/>
          <p:nvPr/>
        </p:nvSpPr>
        <p:spPr>
          <a:xfrm>
            <a:off x="179512" y="476672"/>
            <a:ext cx="4320480" cy="6047809"/>
          </a:xfrm>
          <a:prstGeom prst="rect">
            <a:avLst/>
          </a:prstGeom>
        </p:spPr>
        <p:txBody>
          <a:bodyPr wrap="square">
            <a:spAutoFit/>
          </a:bodyPr>
          <a:lstStyle/>
          <a:p>
            <a:r>
              <a:rPr lang="en-GB" sz="1200" u="sng" dirty="0" smtClean="0">
                <a:latin typeface="Miriad Pro"/>
              </a:rPr>
              <a:t>Belle Starr</a:t>
            </a:r>
          </a:p>
          <a:p>
            <a:pPr>
              <a:buFontTx/>
              <a:buChar char="-"/>
            </a:pPr>
            <a:r>
              <a:rPr lang="en-GB" sz="1100" dirty="0" smtClean="0">
                <a:latin typeface="Miriad Pro"/>
              </a:rPr>
              <a:t>1848-1889</a:t>
            </a:r>
          </a:p>
          <a:p>
            <a:pPr>
              <a:buFontTx/>
              <a:buChar char="-"/>
            </a:pPr>
            <a:r>
              <a:rPr lang="en-GB" sz="1100" dirty="0" smtClean="0">
                <a:latin typeface="Miriad Pro"/>
              </a:rPr>
              <a:t> Lived with, sometimes married, gangsters and a Cherokee Indian called Sam Starr.</a:t>
            </a:r>
          </a:p>
          <a:p>
            <a:pPr>
              <a:buFontTx/>
              <a:buChar char="-"/>
            </a:pPr>
            <a:r>
              <a:rPr lang="en-GB" sz="1100" dirty="0" smtClean="0">
                <a:latin typeface="Miriad Pro"/>
              </a:rPr>
              <a:t> Planned and carried out robberies, rustled cattle and stole horses.</a:t>
            </a:r>
          </a:p>
          <a:p>
            <a:pPr>
              <a:buFontTx/>
              <a:buChar char="-"/>
            </a:pPr>
            <a:r>
              <a:rPr lang="en-GB" sz="1100" dirty="0" smtClean="0">
                <a:latin typeface="Miriad Pro"/>
              </a:rPr>
              <a:t> First woman to be convicted of horse stealing- sentenced to (9 months or 5 years) in prison.</a:t>
            </a:r>
          </a:p>
          <a:p>
            <a:pPr>
              <a:buFontTx/>
              <a:buChar char="-"/>
            </a:pPr>
            <a:r>
              <a:rPr lang="en-GB" sz="1100" dirty="0" smtClean="0">
                <a:latin typeface="Miriad Pro"/>
              </a:rPr>
              <a:t> Death- shot in the back when she was 41.</a:t>
            </a:r>
          </a:p>
          <a:p>
            <a:pPr>
              <a:buFontTx/>
              <a:buChar char="-"/>
            </a:pPr>
            <a:r>
              <a:rPr lang="en-GB" sz="1100" dirty="0" smtClean="0">
                <a:latin typeface="Miriad Pro"/>
              </a:rPr>
              <a:t> Nicknamed the ‘Bandit Queen’.</a:t>
            </a:r>
          </a:p>
          <a:p>
            <a:pPr>
              <a:buFontTx/>
              <a:buChar char="-"/>
            </a:pPr>
            <a:r>
              <a:rPr lang="en-GB" sz="1100" dirty="0" smtClean="0">
                <a:latin typeface="Miriad Pro"/>
              </a:rPr>
              <a:t> First partner was Cole Younger (from the James-Younger gang).</a:t>
            </a:r>
          </a:p>
          <a:p>
            <a:pPr>
              <a:buFontTx/>
              <a:buChar char="-"/>
            </a:pPr>
            <a:r>
              <a:rPr lang="en-GB" sz="1100" dirty="0" smtClean="0">
                <a:latin typeface="Miriad Pro"/>
              </a:rPr>
              <a:t> Other partners are James Reed and Blue Duck. </a:t>
            </a:r>
          </a:p>
          <a:p>
            <a:r>
              <a:rPr lang="en-GB" sz="1200" u="sng" dirty="0" smtClean="0">
                <a:latin typeface="Miriad Pro"/>
              </a:rPr>
              <a:t>Billy the Kid</a:t>
            </a:r>
          </a:p>
          <a:p>
            <a:pPr>
              <a:buFontTx/>
              <a:buChar char="-"/>
            </a:pPr>
            <a:r>
              <a:rPr lang="en-GB" sz="1100" dirty="0" smtClean="0">
                <a:latin typeface="Miriad Pro"/>
              </a:rPr>
              <a:t>1859-1881</a:t>
            </a:r>
          </a:p>
          <a:p>
            <a:pPr>
              <a:buFontTx/>
              <a:buChar char="-"/>
            </a:pPr>
            <a:r>
              <a:rPr lang="en-GB" sz="1100" dirty="0" smtClean="0">
                <a:latin typeface="Miriad Pro"/>
              </a:rPr>
              <a:t> Born Henry McCarty.</a:t>
            </a:r>
          </a:p>
          <a:p>
            <a:pPr>
              <a:buFontTx/>
              <a:buChar char="-"/>
            </a:pPr>
            <a:r>
              <a:rPr lang="en-GB" sz="1100" dirty="0" smtClean="0">
                <a:latin typeface="Miriad Pro"/>
              </a:rPr>
              <a:t>Started committing crimes at 16.</a:t>
            </a:r>
          </a:p>
          <a:p>
            <a:pPr>
              <a:buFontTx/>
              <a:buChar char="-"/>
            </a:pPr>
            <a:r>
              <a:rPr lang="en-GB" sz="1100" dirty="0" smtClean="0">
                <a:latin typeface="Miriad Pro"/>
              </a:rPr>
              <a:t> Was accused of robbing a Chinese Laundry- this made him flee to Arizona and get involved in cattle stealing.</a:t>
            </a:r>
          </a:p>
          <a:p>
            <a:pPr>
              <a:buFontTx/>
              <a:buChar char="-"/>
            </a:pPr>
            <a:r>
              <a:rPr lang="en-GB" sz="1100" dirty="0" smtClean="0">
                <a:latin typeface="Miriad Pro"/>
              </a:rPr>
              <a:t> 1877: Arrested for killing Frank Cahill (army blacksmith). He escaped and worked for John Tunstall- he was then murdered.</a:t>
            </a:r>
          </a:p>
          <a:p>
            <a:pPr>
              <a:buFontTx/>
              <a:buChar char="-"/>
            </a:pPr>
            <a:r>
              <a:rPr lang="en-GB" sz="1100" dirty="0" smtClean="0">
                <a:latin typeface="Miriad Pro"/>
              </a:rPr>
              <a:t>Billy wanted revenge and joined the ‘Regulators’, a gang led by Dick Brewer.</a:t>
            </a:r>
          </a:p>
          <a:p>
            <a:pPr>
              <a:buFontTx/>
              <a:buChar char="-"/>
            </a:pPr>
            <a:r>
              <a:rPr lang="en-GB" sz="1100" dirty="0" smtClean="0">
                <a:latin typeface="Miriad Pro"/>
              </a:rPr>
              <a:t> They killed at least five men, one being Sheriff William Brady, who they believed to have been involved in Tunstall’s murder. </a:t>
            </a:r>
          </a:p>
          <a:p>
            <a:pPr>
              <a:buFontTx/>
              <a:buChar char="-"/>
            </a:pPr>
            <a:r>
              <a:rPr lang="en-GB" sz="1100" dirty="0" smtClean="0">
                <a:latin typeface="Miriad Pro"/>
              </a:rPr>
              <a:t>1878: Lewis Wallace (Governor of Mexico) declared a amnesty for everyone involved in the Tunstall dispute.</a:t>
            </a:r>
          </a:p>
          <a:p>
            <a:pPr>
              <a:buFontTx/>
              <a:buChar char="-"/>
            </a:pPr>
            <a:r>
              <a:rPr lang="en-GB" sz="1100" dirty="0" smtClean="0">
                <a:latin typeface="Miriad Pro"/>
              </a:rPr>
              <a:t> Billy gave himself up and was arrested for the murder of Sheriff William Brady.</a:t>
            </a:r>
          </a:p>
          <a:p>
            <a:pPr>
              <a:buFontTx/>
              <a:buChar char="-"/>
            </a:pPr>
            <a:r>
              <a:rPr lang="en-GB" sz="1100" dirty="0" smtClean="0">
                <a:latin typeface="Miriad Pro"/>
              </a:rPr>
              <a:t> Escaped from custody. Formed a gang that specialised in cattle stealing particularly in Lincoln County (where Billy thought a cattleman owed him money). </a:t>
            </a:r>
          </a:p>
          <a:p>
            <a:pPr>
              <a:buFontTx/>
              <a:buChar char="-"/>
            </a:pPr>
            <a:r>
              <a:rPr lang="en-GB" sz="1100" dirty="0" smtClean="0">
                <a:latin typeface="Miriad Pro"/>
              </a:rPr>
              <a:t> 1880: Pat Garrett was elected Lincoln County Sheriff. </a:t>
            </a:r>
          </a:p>
          <a:p>
            <a:pPr>
              <a:buFontTx/>
              <a:buChar char="-"/>
            </a:pPr>
            <a:r>
              <a:rPr lang="en-GB" sz="1100" dirty="0" smtClean="0">
                <a:latin typeface="Miriad Pro"/>
              </a:rPr>
              <a:t>He captured Billy. Billy the Kid was found guilty of the murder of Sheriff William Brady.</a:t>
            </a:r>
          </a:p>
          <a:p>
            <a:pPr>
              <a:buFontTx/>
              <a:buChar char="-"/>
            </a:pPr>
            <a:r>
              <a:rPr lang="en-GB" sz="1100" dirty="0" smtClean="0">
                <a:latin typeface="Miriad Pro"/>
              </a:rPr>
              <a:t> Escaped from jail by killing his two guards.</a:t>
            </a:r>
          </a:p>
        </p:txBody>
      </p:sp>
      <p:sp>
        <p:nvSpPr>
          <p:cNvPr id="9" name="Rectangle 8"/>
          <p:cNvSpPr/>
          <p:nvPr/>
        </p:nvSpPr>
        <p:spPr>
          <a:xfrm>
            <a:off x="4572000"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4572000" y="260648"/>
            <a:ext cx="4320480" cy="5463034"/>
          </a:xfrm>
          <a:prstGeom prst="rect">
            <a:avLst/>
          </a:prstGeom>
        </p:spPr>
        <p:txBody>
          <a:bodyPr wrap="square">
            <a:spAutoFit/>
          </a:bodyPr>
          <a:lstStyle/>
          <a:p>
            <a:pPr>
              <a:buFontTx/>
              <a:buChar char="-"/>
            </a:pPr>
            <a:r>
              <a:rPr lang="en-GB" sz="1100" dirty="0" smtClean="0">
                <a:latin typeface="Miriad Pro"/>
              </a:rPr>
              <a:t>  Garrett hunted Billy down and killed him in a shoot-out on the 14</a:t>
            </a:r>
            <a:r>
              <a:rPr lang="en-GB" sz="1100" baseline="30000" dirty="0" smtClean="0">
                <a:latin typeface="Miriad Pro"/>
              </a:rPr>
              <a:t>th</a:t>
            </a:r>
            <a:r>
              <a:rPr lang="en-GB" sz="1100" dirty="0" smtClean="0">
                <a:latin typeface="Miriad Pro"/>
              </a:rPr>
              <a:t> July 1881.</a:t>
            </a:r>
          </a:p>
          <a:p>
            <a:r>
              <a:rPr lang="en-GB" sz="1200" u="sng" dirty="0" smtClean="0">
                <a:latin typeface="Miriad Pro"/>
              </a:rPr>
              <a:t>Jesse James</a:t>
            </a:r>
          </a:p>
          <a:p>
            <a:pPr>
              <a:buFontTx/>
              <a:buChar char="-"/>
            </a:pPr>
            <a:r>
              <a:rPr lang="en-GB" sz="1100" dirty="0" smtClean="0">
                <a:latin typeface="Miriad Pro"/>
              </a:rPr>
              <a:t>1847-1882</a:t>
            </a:r>
          </a:p>
          <a:p>
            <a:pPr>
              <a:buFontTx/>
              <a:buChar char="-"/>
            </a:pPr>
            <a:r>
              <a:rPr lang="en-GB" sz="1100" dirty="0" smtClean="0">
                <a:latin typeface="Miriad Pro"/>
              </a:rPr>
              <a:t> As a confederate supporter, joined ‘Quantrill Raiders’ during the American Civil War.</a:t>
            </a:r>
          </a:p>
          <a:p>
            <a:pPr>
              <a:buFontTx/>
              <a:buChar char="-"/>
            </a:pPr>
            <a:r>
              <a:rPr lang="en-GB" sz="1100" dirty="0" smtClean="0">
                <a:latin typeface="Miriad Pro"/>
              </a:rPr>
              <a:t> They attacked troops, terrorised communities and murdered individuals they thought were anti-confederate.</a:t>
            </a:r>
          </a:p>
          <a:p>
            <a:pPr>
              <a:buFontTx/>
              <a:buChar char="-"/>
            </a:pPr>
            <a:r>
              <a:rPr lang="en-GB" sz="1100" dirty="0" smtClean="0">
                <a:latin typeface="Miriad Pro"/>
              </a:rPr>
              <a:t> 1863: The ‘Raiders’ attacked the town of Lawrence. Killed 150 inhabitants and set fire to over 180 buildings.</a:t>
            </a:r>
          </a:p>
          <a:p>
            <a:pPr>
              <a:buFontTx/>
              <a:buChar char="-"/>
            </a:pPr>
            <a:r>
              <a:rPr lang="en-GB" sz="1100" dirty="0" smtClean="0">
                <a:latin typeface="Miriad Pro"/>
              </a:rPr>
              <a:t> Once the civil war finished, Jesse + his brother, Frank, formed a gang specialising in bank, train and stagecoach robberies. </a:t>
            </a:r>
          </a:p>
          <a:p>
            <a:pPr>
              <a:buFontTx/>
              <a:buChar char="-"/>
            </a:pPr>
            <a:r>
              <a:rPr lang="en-GB" sz="1100" dirty="0" smtClean="0">
                <a:latin typeface="Miriad Pro"/>
              </a:rPr>
              <a:t> Killed around 12 people while carrying out the robberies.</a:t>
            </a:r>
          </a:p>
          <a:p>
            <a:pPr>
              <a:buFontTx/>
              <a:buChar char="-"/>
            </a:pPr>
            <a:r>
              <a:rPr lang="en-GB" sz="1100" dirty="0" smtClean="0">
                <a:latin typeface="Miriad Pro"/>
              </a:rPr>
              <a:t> Operated in Missouri, their home state. As well as Alabama, Arkansas, Iowa Kansas and Minnesota.</a:t>
            </a:r>
          </a:p>
          <a:p>
            <a:pPr>
              <a:buFontTx/>
              <a:buChar char="-"/>
            </a:pPr>
            <a:r>
              <a:rPr lang="en-GB" sz="1100" dirty="0" smtClean="0">
                <a:latin typeface="Miriad Pro"/>
              </a:rPr>
              <a:t>1881: Things went wrong for them. Tried to rob the First National Bank, Minnesota. Jesse killed the bank cashier. Townspeople fought back and killed three of the gang and injured the others. Jesse + Frank escaped.</a:t>
            </a:r>
          </a:p>
          <a:p>
            <a:pPr>
              <a:buFontTx/>
              <a:buChar char="-"/>
            </a:pPr>
            <a:r>
              <a:rPr lang="en-GB" sz="1100" dirty="0" smtClean="0">
                <a:latin typeface="Miriad Pro"/>
              </a:rPr>
              <a:t> Jesse went into hiding changing his name to J D Howard.</a:t>
            </a:r>
          </a:p>
          <a:p>
            <a:pPr>
              <a:buFontTx/>
              <a:buChar char="-"/>
            </a:pPr>
            <a:r>
              <a:rPr lang="en-GB" sz="1100" dirty="0" smtClean="0">
                <a:latin typeface="Miriad Pro"/>
              </a:rPr>
              <a:t>Recruited a new gang which began </a:t>
            </a:r>
          </a:p>
          <a:p>
            <a:r>
              <a:rPr lang="en-GB" sz="1100" dirty="0" smtClean="0">
                <a:latin typeface="Miriad Pro"/>
              </a:rPr>
              <a:t>raiding (and killing if necessary) in Missouri.</a:t>
            </a:r>
          </a:p>
          <a:p>
            <a:pPr>
              <a:buFontTx/>
              <a:buChar char="-"/>
            </a:pPr>
            <a:r>
              <a:rPr lang="en-GB" sz="1100" dirty="0" smtClean="0">
                <a:latin typeface="Miriad Pro"/>
              </a:rPr>
              <a:t>Thomas Crittenden, the governor of Missouri, offered a $10,000 reward for the capture of Jesse James. </a:t>
            </a:r>
          </a:p>
          <a:p>
            <a:pPr>
              <a:buFontTx/>
              <a:buChar char="-"/>
            </a:pPr>
            <a:r>
              <a:rPr lang="en-GB" sz="1100" dirty="0" smtClean="0">
                <a:latin typeface="Miriad Pro"/>
              </a:rPr>
              <a:t> Robert Ford, a member of Jesse’s gang, visited Jesse at his home and shot him in the back of the head.</a:t>
            </a:r>
          </a:p>
          <a:p>
            <a:pPr>
              <a:buFontTx/>
              <a:buChar char="-"/>
            </a:pPr>
            <a:r>
              <a:rPr lang="en-GB" sz="1100" dirty="0" smtClean="0">
                <a:latin typeface="Miriad Pro"/>
              </a:rPr>
              <a:t> Robert Ford was found guilty of murder and sentenced to death. Two hours later, Thomas Crittenden pardoned Ford and gave him the reward.</a:t>
            </a:r>
          </a:p>
          <a:p>
            <a:pPr>
              <a:buFontTx/>
              <a:buChar char="-"/>
            </a:pPr>
            <a:endParaRPr lang="en-GB" sz="1100" dirty="0" smtClean="0">
              <a:latin typeface="Miriad Pro"/>
            </a:endParaRPr>
          </a:p>
          <a:p>
            <a:pPr>
              <a:buFontTx/>
              <a:buChar char="-"/>
            </a:pPr>
            <a:endParaRPr lang="en-GB" dirty="0" smtClean="0">
              <a:latin typeface="Miriad Pro"/>
            </a:endParaRPr>
          </a:p>
        </p:txBody>
      </p:sp>
      <p:cxnSp>
        <p:nvCxnSpPr>
          <p:cNvPr id="10" name="Straight Connector 9"/>
          <p:cNvCxnSpPr/>
          <p:nvPr/>
        </p:nvCxnSpPr>
        <p:spPr>
          <a:xfrm>
            <a:off x="4572000" y="5301208"/>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4644008"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179512" y="188640"/>
            <a:ext cx="4320480" cy="276999"/>
          </a:xfrm>
          <a:prstGeom prst="rect">
            <a:avLst/>
          </a:prstGeom>
          <a:noFill/>
        </p:spPr>
        <p:txBody>
          <a:bodyPr wrap="square" rtlCol="0">
            <a:spAutoFit/>
          </a:bodyPr>
          <a:lstStyle/>
          <a:p>
            <a:pPr algn="ctr"/>
            <a:r>
              <a:rPr lang="en-GB" sz="1200" u="sng" dirty="0" smtClean="0">
                <a:latin typeface="Miriad Pro"/>
              </a:rPr>
              <a:t>Law Enforcers</a:t>
            </a:r>
            <a:endParaRPr lang="en-GB" sz="1200" u="sng" dirty="0">
              <a:latin typeface="Miriad Pro"/>
            </a:endParaRPr>
          </a:p>
        </p:txBody>
      </p:sp>
      <p:sp>
        <p:nvSpPr>
          <p:cNvPr id="11" name="Rectangle 10"/>
          <p:cNvSpPr/>
          <p:nvPr/>
        </p:nvSpPr>
        <p:spPr>
          <a:xfrm>
            <a:off x="179512" y="404664"/>
            <a:ext cx="4320480" cy="6370975"/>
          </a:xfrm>
          <a:prstGeom prst="rect">
            <a:avLst/>
          </a:prstGeom>
        </p:spPr>
        <p:txBody>
          <a:bodyPr wrap="square">
            <a:spAutoFit/>
          </a:bodyPr>
          <a:lstStyle/>
          <a:p>
            <a:r>
              <a:rPr lang="en-GB" sz="1200" u="sng" dirty="0" smtClean="0">
                <a:latin typeface="Miriad Pro"/>
              </a:rPr>
              <a:t>Wyatt Earp</a:t>
            </a:r>
          </a:p>
          <a:p>
            <a:pPr>
              <a:buFontTx/>
              <a:buChar char="-"/>
            </a:pPr>
            <a:r>
              <a:rPr lang="en-GB" sz="1100" dirty="0" smtClean="0">
                <a:latin typeface="Miriad Pro"/>
              </a:rPr>
              <a:t>1848-1929</a:t>
            </a:r>
          </a:p>
          <a:p>
            <a:pPr>
              <a:buFontTx/>
              <a:buChar char="-"/>
            </a:pPr>
            <a:r>
              <a:rPr lang="en-GB" sz="1100" dirty="0" smtClean="0">
                <a:latin typeface="Miriad Pro"/>
              </a:rPr>
              <a:t> Born in Illinois and brought up in California.</a:t>
            </a:r>
          </a:p>
          <a:p>
            <a:pPr>
              <a:buFontTx/>
              <a:buChar char="-"/>
            </a:pPr>
            <a:r>
              <a:rPr lang="en-GB" sz="1100" dirty="0" smtClean="0">
                <a:latin typeface="Miriad Pro"/>
              </a:rPr>
              <a:t> 1870: Elected constable of Lamar, Missouri. But was sacked for horse theft. He escaped trial and went Buffalo hunting in Kansas and became a lawman in Wichita- where he married the local prostitute.</a:t>
            </a:r>
          </a:p>
          <a:p>
            <a:pPr>
              <a:buFontTx/>
              <a:buChar char="-"/>
            </a:pPr>
            <a:r>
              <a:rPr lang="en-GB" sz="1100" dirty="0" smtClean="0">
                <a:latin typeface="Miriad Pro"/>
              </a:rPr>
              <a:t> 1876: Sacked for fighting with another officer. A few months later he was working as a deputy marshal in Dodge City.</a:t>
            </a:r>
          </a:p>
          <a:p>
            <a:pPr>
              <a:buFontTx/>
              <a:buChar char="-"/>
            </a:pPr>
            <a:r>
              <a:rPr lang="en-GB" sz="1100" dirty="0" smtClean="0">
                <a:latin typeface="Miriad Pro"/>
              </a:rPr>
              <a:t> 1878: Was made the assistant City Marshal.</a:t>
            </a:r>
          </a:p>
          <a:p>
            <a:pPr>
              <a:buFontTx/>
              <a:buChar char="-"/>
            </a:pPr>
            <a:r>
              <a:rPr lang="en-GB" sz="1100" dirty="0" smtClean="0">
                <a:latin typeface="Miriad Pro"/>
              </a:rPr>
              <a:t> Left Dodge City 1 year later.</a:t>
            </a:r>
          </a:p>
          <a:p>
            <a:pPr>
              <a:buFontTx/>
              <a:buChar char="-"/>
            </a:pPr>
            <a:r>
              <a:rPr lang="en-GB" sz="1100" dirty="0" smtClean="0">
                <a:latin typeface="Miriad Pro"/>
              </a:rPr>
              <a:t> Joined his brothers, Vigil, Morgan and James, in Tombstone, Arizona.</a:t>
            </a:r>
          </a:p>
          <a:p>
            <a:pPr>
              <a:buFontTx/>
              <a:buChar char="-"/>
            </a:pPr>
            <a:r>
              <a:rPr lang="en-GB" sz="1100" dirty="0" smtClean="0">
                <a:latin typeface="Miriad Pro"/>
              </a:rPr>
              <a:t> Vigil became City Marshal and appointed Wyatt as the ‘Special Deputy Policeman’.</a:t>
            </a:r>
          </a:p>
          <a:p>
            <a:pPr>
              <a:buFontTx/>
              <a:buChar char="-"/>
            </a:pPr>
            <a:r>
              <a:rPr lang="en-GB" sz="1100" dirty="0" smtClean="0">
                <a:latin typeface="Miriad Pro"/>
              </a:rPr>
              <a:t> 1880: Earp family fought with the Clantons and McLaurys over horse thieving. Wyatt started a row with Sheriff John Behan- Wyatt wanted his job and wife.</a:t>
            </a:r>
          </a:p>
          <a:p>
            <a:pPr>
              <a:buFontTx/>
              <a:buChar char="-"/>
            </a:pPr>
            <a:r>
              <a:rPr lang="en-GB" sz="1100" dirty="0" smtClean="0">
                <a:latin typeface="Miriad Pro"/>
              </a:rPr>
              <a:t> October 1881: Gunfight at O.K Corral, Tombstone.</a:t>
            </a:r>
          </a:p>
          <a:p>
            <a:pPr>
              <a:buFontTx/>
              <a:buChar char="-"/>
            </a:pPr>
            <a:r>
              <a:rPr lang="en-GB" sz="1100" dirty="0" smtClean="0">
                <a:latin typeface="Miriad Pro"/>
              </a:rPr>
              <a:t> According to legend- Wyatt and his brothers overcame the Clantons and McLaurys.</a:t>
            </a:r>
          </a:p>
          <a:p>
            <a:pPr>
              <a:buFontTx/>
              <a:buChar char="-"/>
            </a:pPr>
            <a:r>
              <a:rPr lang="en-GB" sz="1100" dirty="0" smtClean="0">
                <a:latin typeface="Miriad Pro"/>
              </a:rPr>
              <a:t>Sheriff Behan arrested Vigil, Morgan and Wyatt for the murders of Tom McLaury, Frank McLaury and Billy Clanton.</a:t>
            </a:r>
          </a:p>
          <a:p>
            <a:pPr>
              <a:buFontTx/>
              <a:buChar char="-"/>
            </a:pPr>
            <a:r>
              <a:rPr lang="en-GB" sz="1100" dirty="0" smtClean="0">
                <a:latin typeface="Miriad Pro"/>
              </a:rPr>
              <a:t> After a 30 day trial, Judge Wells Spicer (a relative of the </a:t>
            </a:r>
            <a:r>
              <a:rPr lang="en-GB" sz="1100" dirty="0" err="1" smtClean="0">
                <a:latin typeface="Miriad Pro"/>
              </a:rPr>
              <a:t>Earps</a:t>
            </a:r>
            <a:r>
              <a:rPr lang="en-GB" sz="1100" dirty="0" smtClean="0">
                <a:latin typeface="Miriad Pro"/>
              </a:rPr>
              <a:t>) decided that they had justified their actions.</a:t>
            </a:r>
          </a:p>
          <a:p>
            <a:pPr>
              <a:buFontTx/>
              <a:buChar char="-"/>
            </a:pPr>
            <a:r>
              <a:rPr lang="en-GB" sz="1100" dirty="0" smtClean="0">
                <a:latin typeface="Miriad Pro"/>
              </a:rPr>
              <a:t> After this, the brothers struggled to maintain their hold over Tombstone. Vigil was seriously wounded in a failed attempt at an assassination and Morgan was shot and killed during a game of billiards with Wyatt.</a:t>
            </a:r>
          </a:p>
          <a:p>
            <a:pPr>
              <a:buFontTx/>
              <a:buChar char="-"/>
            </a:pPr>
            <a:r>
              <a:rPr lang="en-GB" sz="1100" dirty="0" smtClean="0">
                <a:latin typeface="Miriad Pro"/>
              </a:rPr>
              <a:t> Both murder suspects were found dead- supposedly killed by Wyatt.</a:t>
            </a:r>
          </a:p>
          <a:p>
            <a:pPr>
              <a:buFontTx/>
              <a:buChar char="-"/>
            </a:pPr>
            <a:r>
              <a:rPr lang="en-GB" sz="1100" dirty="0" smtClean="0">
                <a:latin typeface="Miriad Pro"/>
              </a:rPr>
              <a:t> Forced to flee from Tombstone, Wyatt spent his remaining years doing petty theft and ended up settling in Los Angeles in 1906.</a:t>
            </a:r>
          </a:p>
          <a:p>
            <a:pPr>
              <a:buFontTx/>
              <a:buChar char="-"/>
            </a:pPr>
            <a:r>
              <a:rPr lang="en-GB" sz="1100" dirty="0" smtClean="0">
                <a:latin typeface="Miriad Pro"/>
              </a:rPr>
              <a:t> He told his story to Stuart.N.Lake who wrote Wyatt’s biography.</a:t>
            </a:r>
          </a:p>
          <a:p>
            <a:pPr>
              <a:buFontTx/>
              <a:buChar char="-"/>
            </a:pPr>
            <a:r>
              <a:rPr lang="en-GB" sz="1100" dirty="0" smtClean="0">
                <a:latin typeface="Miriad Pro"/>
              </a:rPr>
              <a:t> 1931: The biography was published (two years after Wyatt’s death).</a:t>
            </a:r>
          </a:p>
        </p:txBody>
      </p:sp>
      <p:sp>
        <p:nvSpPr>
          <p:cNvPr id="7" name="Rectangle 6"/>
          <p:cNvSpPr/>
          <p:nvPr/>
        </p:nvSpPr>
        <p:spPr>
          <a:xfrm>
            <a:off x="4644008" y="260648"/>
            <a:ext cx="4320480" cy="707886"/>
          </a:xfrm>
          <a:prstGeom prst="rect">
            <a:avLst/>
          </a:prstGeom>
        </p:spPr>
        <p:txBody>
          <a:bodyPr wrap="square">
            <a:spAutoFit/>
          </a:bodyPr>
          <a:lstStyle/>
          <a:p>
            <a:pPr>
              <a:buFontTx/>
              <a:buChar char="-"/>
            </a:pPr>
            <a:r>
              <a:rPr lang="en-GB" sz="1100" dirty="0" smtClean="0">
                <a:latin typeface="Miriad Pro"/>
              </a:rPr>
              <a:t>Was denounced by Allie Earp, Vigils widow- she said it was a ‘pack of lies’.</a:t>
            </a:r>
          </a:p>
          <a:p>
            <a:pPr>
              <a:buFontTx/>
              <a:buChar char="-"/>
            </a:pPr>
            <a:endParaRPr lang="en-GB" dirty="0" smtClean="0">
              <a:latin typeface="Miriad Pro"/>
            </a:endParaRPr>
          </a:p>
        </p:txBody>
      </p:sp>
      <p:sp>
        <p:nvSpPr>
          <p:cNvPr id="9" name="Rectangle 8"/>
          <p:cNvSpPr/>
          <p:nvPr/>
        </p:nvSpPr>
        <p:spPr>
          <a:xfrm>
            <a:off x="4644008" y="692696"/>
            <a:ext cx="4320480" cy="3354765"/>
          </a:xfrm>
          <a:prstGeom prst="rect">
            <a:avLst/>
          </a:prstGeom>
        </p:spPr>
        <p:txBody>
          <a:bodyPr wrap="square">
            <a:spAutoFit/>
          </a:bodyPr>
          <a:lstStyle/>
          <a:p>
            <a:r>
              <a:rPr lang="en-GB" sz="1200" u="sng" dirty="0" smtClean="0">
                <a:latin typeface="Miriad Pro"/>
              </a:rPr>
              <a:t>Vigilante Committees</a:t>
            </a:r>
          </a:p>
          <a:p>
            <a:pPr>
              <a:buFontTx/>
              <a:buChar char="-"/>
            </a:pPr>
            <a:r>
              <a:rPr lang="en-GB" sz="1100" dirty="0" smtClean="0">
                <a:latin typeface="Miriad Pro"/>
              </a:rPr>
              <a:t>Many communities were set up in places where the ‘official’ law enforcers had not yet reached.</a:t>
            </a:r>
          </a:p>
          <a:p>
            <a:pPr>
              <a:buFontTx/>
              <a:buChar char="-"/>
            </a:pPr>
            <a:r>
              <a:rPr lang="en-GB" sz="1100" dirty="0" smtClean="0">
                <a:latin typeface="Miriad Pro"/>
              </a:rPr>
              <a:t> They were most common in mining towns. Vigilante committees were set up to administer rough justice.</a:t>
            </a:r>
          </a:p>
          <a:p>
            <a:pPr>
              <a:buFontTx/>
              <a:buChar char="-"/>
            </a:pPr>
            <a:r>
              <a:rPr lang="en-GB" sz="1100" dirty="0" smtClean="0">
                <a:latin typeface="Miriad Pro"/>
              </a:rPr>
              <a:t> Once the vigilantes identified the suspect of a crime, they inflicted punishment by lynching/hanging or running them out of town.</a:t>
            </a:r>
          </a:p>
          <a:p>
            <a:pPr>
              <a:buFontTx/>
              <a:buChar char="-"/>
            </a:pPr>
            <a:r>
              <a:rPr lang="en-GB" sz="1100" dirty="0" smtClean="0">
                <a:latin typeface="Miriad Pro"/>
              </a:rPr>
              <a:t> At points, around 200 vigilante groups were operating on the west of the Mississippi. Many were run by leaders of local communities.</a:t>
            </a:r>
          </a:p>
          <a:p>
            <a:r>
              <a:rPr lang="en-GB" sz="1200" u="sng" dirty="0" smtClean="0">
                <a:latin typeface="Miriad Pro"/>
              </a:rPr>
              <a:t>Texas Rangers</a:t>
            </a:r>
          </a:p>
          <a:p>
            <a:pPr>
              <a:buFontTx/>
              <a:buChar char="-"/>
            </a:pPr>
            <a:r>
              <a:rPr lang="en-GB" sz="1100" dirty="0" smtClean="0">
                <a:latin typeface="Miriad Pro"/>
              </a:rPr>
              <a:t>Set up in 1820 when Texas was still a territory. </a:t>
            </a:r>
          </a:p>
          <a:p>
            <a:pPr>
              <a:buFontTx/>
              <a:buChar char="-"/>
            </a:pPr>
            <a:r>
              <a:rPr lang="en-GB" sz="1100" dirty="0" smtClean="0">
                <a:latin typeface="Miriad Pro"/>
              </a:rPr>
              <a:t> There was the Arizona Rangers too.</a:t>
            </a:r>
          </a:p>
          <a:p>
            <a:pPr>
              <a:buFontTx/>
              <a:buChar char="-"/>
            </a:pPr>
            <a:r>
              <a:rPr lang="en-GB" sz="1100" dirty="0" smtClean="0">
                <a:latin typeface="Miriad Pro"/>
              </a:rPr>
              <a:t> They were small groups of efficient and effective lawmen.</a:t>
            </a:r>
          </a:p>
          <a:p>
            <a:r>
              <a:rPr lang="en-GB" sz="1200" u="sng" dirty="0" smtClean="0">
                <a:latin typeface="Miriad Pro"/>
              </a:rPr>
              <a:t>Pinkerton Detective Agency</a:t>
            </a:r>
          </a:p>
          <a:p>
            <a:pPr>
              <a:buFontTx/>
              <a:buChar char="-"/>
            </a:pPr>
            <a:r>
              <a:rPr lang="en-GB" sz="1100" dirty="0" smtClean="0">
                <a:latin typeface="Miriad Pro"/>
              </a:rPr>
              <a:t>Private detective agency.</a:t>
            </a:r>
          </a:p>
          <a:p>
            <a:pPr>
              <a:buFontTx/>
              <a:buChar char="-"/>
            </a:pPr>
            <a:r>
              <a:rPr lang="en-GB" sz="1100" dirty="0" smtClean="0">
                <a:latin typeface="Miriad Pro"/>
              </a:rPr>
              <a:t> They had lots of work in the west.</a:t>
            </a:r>
          </a:p>
          <a:p>
            <a:pPr>
              <a:buFontTx/>
              <a:buChar char="-"/>
            </a:pPr>
            <a:r>
              <a:rPr lang="en-GB" sz="1100" dirty="0" smtClean="0">
                <a:latin typeface="Miriad Pro"/>
              </a:rPr>
              <a:t> Buffalo, rail road, stage coach companied employed them to track down robbers and thieves and for general advice and protection.</a:t>
            </a:r>
          </a:p>
        </p:txBody>
      </p:sp>
      <p:cxnSp>
        <p:nvCxnSpPr>
          <p:cNvPr id="10" name="Straight Connector 9"/>
          <p:cNvCxnSpPr/>
          <p:nvPr/>
        </p:nvCxnSpPr>
        <p:spPr>
          <a:xfrm>
            <a:off x="4644008" y="4077072"/>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220072" y="4077072"/>
            <a:ext cx="3240360" cy="276999"/>
          </a:xfrm>
          <a:prstGeom prst="rect">
            <a:avLst/>
          </a:prstGeom>
        </p:spPr>
        <p:txBody>
          <a:bodyPr wrap="square">
            <a:spAutoFit/>
          </a:bodyPr>
          <a:lstStyle/>
          <a:p>
            <a:pPr algn="ctr"/>
            <a:r>
              <a:rPr lang="en-GB" sz="1200" u="sng" dirty="0" smtClean="0">
                <a:latin typeface="Miriad Pro"/>
              </a:rPr>
              <a:t>Conflict On The Plains</a:t>
            </a:r>
          </a:p>
        </p:txBody>
      </p:sp>
      <p:sp>
        <p:nvSpPr>
          <p:cNvPr id="18" name="Rectangle 17"/>
          <p:cNvSpPr/>
          <p:nvPr/>
        </p:nvSpPr>
        <p:spPr>
          <a:xfrm>
            <a:off x="4644008" y="4365104"/>
            <a:ext cx="4320480" cy="1631216"/>
          </a:xfrm>
          <a:prstGeom prst="rect">
            <a:avLst/>
          </a:prstGeom>
        </p:spPr>
        <p:txBody>
          <a:bodyPr wrap="square">
            <a:spAutoFit/>
          </a:bodyPr>
          <a:lstStyle/>
          <a:p>
            <a:r>
              <a:rPr lang="en-GB" sz="1200" u="sng" dirty="0" smtClean="0">
                <a:latin typeface="Miriad Pro"/>
              </a:rPr>
              <a:t>The Permanent Indian Frontier</a:t>
            </a:r>
          </a:p>
          <a:p>
            <a:r>
              <a:rPr lang="en-GB" sz="1100" dirty="0" smtClean="0">
                <a:latin typeface="Miriad Pro"/>
              </a:rPr>
              <a:t>The US Government decided that the whole of the Great Plains could be given to Indian Tribes. The plains were to be one great reservation to the west of the 95</a:t>
            </a:r>
            <a:r>
              <a:rPr lang="en-GB" sz="1100" baseline="30000" dirty="0" smtClean="0">
                <a:latin typeface="Miriad Pro"/>
              </a:rPr>
              <a:t>th</a:t>
            </a:r>
            <a:r>
              <a:rPr lang="en-GB" sz="1100" dirty="0" smtClean="0">
                <a:latin typeface="Miriad Pro"/>
              </a:rPr>
              <a:t> Meridian.</a:t>
            </a:r>
            <a:endParaRPr lang="en-GB" sz="1100" u="sng" dirty="0" smtClean="0">
              <a:latin typeface="Miriad Pro"/>
            </a:endParaRPr>
          </a:p>
          <a:p>
            <a:pPr>
              <a:buFontTx/>
              <a:buChar char="-"/>
            </a:pPr>
            <a:r>
              <a:rPr lang="en-GB" sz="1100" dirty="0" smtClean="0">
                <a:latin typeface="Miriad Pro"/>
              </a:rPr>
              <a:t>A negotiator- The negotiator believed that compromise was the only way to live peacefully. Aggressive tactics would only make the Plains Indians more hostile.</a:t>
            </a:r>
          </a:p>
          <a:p>
            <a:pPr>
              <a:buFontTx/>
              <a:buChar char="-"/>
            </a:pPr>
            <a:r>
              <a:rPr lang="en-GB" sz="1100" dirty="0" smtClean="0">
                <a:latin typeface="Miriad Pro"/>
              </a:rPr>
              <a:t> An exterminator- The exterminator (who included homesteaders, ranchers and soldiers) wanted the Plains Indians wiped out.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a:off x="179512" y="2132856"/>
            <a:ext cx="4320480" cy="276999"/>
          </a:xfrm>
          <a:prstGeom prst="rect">
            <a:avLst/>
          </a:prstGeom>
        </p:spPr>
        <p:txBody>
          <a:bodyPr wrap="square">
            <a:spAutoFit/>
          </a:bodyPr>
          <a:lstStyle/>
          <a:p>
            <a:r>
              <a:rPr lang="en-GB" sz="1200" u="sng" dirty="0" smtClean="0">
                <a:latin typeface="Miriad Pro"/>
              </a:rPr>
              <a:t>The Vicious Cycle</a:t>
            </a:r>
          </a:p>
        </p:txBody>
      </p:sp>
      <p:graphicFrame>
        <p:nvGraphicFramePr>
          <p:cNvPr id="15" name="Diagram 14"/>
          <p:cNvGraphicFramePr/>
          <p:nvPr/>
        </p:nvGraphicFramePr>
        <p:xfrm>
          <a:off x="179512" y="2420888"/>
          <a:ext cx="4320480"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179512" y="260648"/>
            <a:ext cx="4320480" cy="1969770"/>
          </a:xfrm>
          <a:prstGeom prst="rect">
            <a:avLst/>
          </a:prstGeom>
        </p:spPr>
        <p:txBody>
          <a:bodyPr wrap="square">
            <a:spAutoFit/>
          </a:bodyPr>
          <a:lstStyle/>
          <a:p>
            <a:r>
              <a:rPr lang="en-GB" sz="1200" u="sng" dirty="0" smtClean="0">
                <a:latin typeface="Miriad Pro"/>
              </a:rPr>
              <a:t>Timeline</a:t>
            </a:r>
          </a:p>
          <a:p>
            <a:r>
              <a:rPr lang="en-GB" sz="1100" dirty="0" smtClean="0">
                <a:latin typeface="Miriad Pro"/>
              </a:rPr>
              <a:t>-1862: Little Crow’s War- Rebellion/revolt by the Santee Sioux tribe against bad conditions on the reservation.</a:t>
            </a:r>
          </a:p>
          <a:p>
            <a:pPr>
              <a:buFontTx/>
              <a:buChar char="-"/>
            </a:pPr>
            <a:r>
              <a:rPr lang="en-GB" sz="1100" dirty="0" smtClean="0">
                <a:latin typeface="Miriad Pro"/>
              </a:rPr>
              <a:t>1964: Sand Creek Massacre- Indians responded to hardships on the reservations by attacking wagon trains for food. The army launched an attack on Black Kettle’s village at Sand Creek.</a:t>
            </a:r>
          </a:p>
          <a:p>
            <a:pPr>
              <a:buFontTx/>
              <a:buChar char="-"/>
            </a:pPr>
            <a:r>
              <a:rPr lang="en-GB" sz="1100" dirty="0" smtClean="0">
                <a:latin typeface="Miriad Pro"/>
              </a:rPr>
              <a:t> 1867: Red Cloud’s War- Sioux attacked travellers on the Bozeman trail.</a:t>
            </a:r>
          </a:p>
          <a:p>
            <a:pPr>
              <a:buFontTx/>
              <a:buChar char="-"/>
            </a:pPr>
            <a:r>
              <a:rPr lang="en-GB" sz="1100" dirty="0" smtClean="0">
                <a:latin typeface="Miriad Pro"/>
              </a:rPr>
              <a:t> 1968: Winter Campaign.</a:t>
            </a:r>
          </a:p>
          <a:p>
            <a:pPr>
              <a:buFontTx/>
              <a:buChar char="-"/>
            </a:pPr>
            <a:r>
              <a:rPr lang="en-GB" sz="1100" dirty="0" smtClean="0">
                <a:latin typeface="Miriad Pro"/>
              </a:rPr>
              <a:t> 1976: Battle of Little big horn.</a:t>
            </a:r>
          </a:p>
          <a:p>
            <a:pPr>
              <a:buFontTx/>
              <a:buChar char="-"/>
            </a:pPr>
            <a:endParaRPr lang="en-GB" sz="1100" dirty="0" smtClean="0">
              <a:latin typeface="Miriad Pro"/>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79512" y="188640"/>
            <a:ext cx="8784976"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4" name="Table 13"/>
          <p:cNvGraphicFramePr>
            <a:graphicFrameLocks noGrp="1"/>
          </p:cNvGraphicFramePr>
          <p:nvPr/>
        </p:nvGraphicFramePr>
        <p:xfrm>
          <a:off x="251520" y="548680"/>
          <a:ext cx="8640960" cy="5250845"/>
        </p:xfrm>
        <a:graphic>
          <a:graphicData uri="http://schemas.openxmlformats.org/drawingml/2006/table">
            <a:tbl>
              <a:tblPr firstRow="1" bandRow="1">
                <a:tableStyleId>{5940675A-B579-460E-94D1-54222C63F5DA}</a:tableStyleId>
              </a:tblPr>
              <a:tblGrid>
                <a:gridCol w="1008112"/>
                <a:gridCol w="2664296"/>
                <a:gridCol w="2520280"/>
                <a:gridCol w="2448272"/>
              </a:tblGrid>
              <a:tr h="576063">
                <a:tc>
                  <a:txBody>
                    <a:bodyPr/>
                    <a:lstStyle/>
                    <a:p>
                      <a:pPr algn="ctr"/>
                      <a:r>
                        <a:rPr lang="en-GB" sz="900" dirty="0" smtClean="0">
                          <a:latin typeface="Miriad pro"/>
                        </a:rPr>
                        <a:t>Conflict</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Cause- Often they had</a:t>
                      </a:r>
                      <a:r>
                        <a:rPr lang="en-GB" sz="900" baseline="0" dirty="0" smtClean="0">
                          <a:latin typeface="Miriad pro"/>
                        </a:rPr>
                        <a:t> a number of causes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Key Events- Turning</a:t>
                      </a:r>
                      <a:r>
                        <a:rPr lang="en-GB" sz="900" baseline="0" dirty="0" smtClean="0">
                          <a:latin typeface="Miriad pro"/>
                        </a:rPr>
                        <a:t> Points and dates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Consequences-</a:t>
                      </a:r>
                      <a:r>
                        <a:rPr lang="en-GB" sz="900" baseline="0" dirty="0" smtClean="0">
                          <a:latin typeface="Miriad pro"/>
                        </a:rPr>
                        <a:t> </a:t>
                      </a:r>
                    </a:p>
                    <a:p>
                      <a:pPr algn="ctr"/>
                      <a:r>
                        <a:rPr lang="en-GB" sz="900" baseline="0" dirty="0" smtClean="0">
                          <a:latin typeface="Miriad pro"/>
                        </a:rPr>
                        <a:t>Results of conflict</a:t>
                      </a:r>
                    </a:p>
                    <a:p>
                      <a:pPr algn="ctr"/>
                      <a:r>
                        <a:rPr lang="en-GB" sz="900" baseline="0" dirty="0" smtClean="0">
                          <a:latin typeface="Miriad pro"/>
                        </a:rPr>
                        <a:t> (what changed?), what stayed the same?</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40160">
                <a:tc>
                  <a:txBody>
                    <a:bodyPr/>
                    <a:lstStyle/>
                    <a:p>
                      <a:pPr algn="ctr"/>
                      <a:r>
                        <a:rPr lang="en-GB" sz="900" dirty="0" smtClean="0">
                          <a:latin typeface="Miriad pro"/>
                        </a:rPr>
                        <a:t>Little</a:t>
                      </a:r>
                      <a:r>
                        <a:rPr lang="en-GB" sz="900" baseline="0" dirty="0" smtClean="0">
                          <a:latin typeface="Miriad pro"/>
                        </a:rPr>
                        <a:t> Crow’s War 1861-1862</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900" dirty="0" smtClean="0">
                          <a:latin typeface="Miriad pro"/>
                        </a:rPr>
                        <a:t>Little Crow and his tribe,</a:t>
                      </a:r>
                      <a:r>
                        <a:rPr lang="en-GB" sz="900" baseline="0" dirty="0" smtClean="0">
                          <a:latin typeface="Miriad pro"/>
                        </a:rPr>
                        <a:t> Santee Sioux, were living on  reservation in Minnesota. In 1861 crops failed and the compensation they had been promised hadn’t arrived. This left 12,000 Indians facing starvation.</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900" dirty="0" smtClean="0">
                          <a:latin typeface="Miriad pro"/>
                        </a:rPr>
                        <a:t>Little Crow led</a:t>
                      </a:r>
                      <a:r>
                        <a:rPr lang="en-GB" sz="900" baseline="0" dirty="0" smtClean="0">
                          <a:latin typeface="Miriad pro"/>
                        </a:rPr>
                        <a:t> the Santee warriors in an attack on the agency.</a:t>
                      </a:r>
                    </a:p>
                    <a:p>
                      <a:r>
                        <a:rPr lang="en-GB" sz="900" baseline="0" dirty="0" smtClean="0">
                          <a:latin typeface="Miriad pro"/>
                        </a:rPr>
                        <a:t>The Santee took all the food + disturbed the tribes before burning the agency building to the floor. They then attacked 45 US soldiers and killed nearly half of them.</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In 1862, 2000 Santee Sioux people</a:t>
                      </a:r>
                      <a:r>
                        <a:rPr lang="en-GB" sz="900" baseline="0" dirty="0" smtClean="0">
                          <a:latin typeface="Miriad pro"/>
                        </a:rPr>
                        <a:t> were captured and surrendered.</a:t>
                      </a:r>
                    </a:p>
                    <a:p>
                      <a:pPr algn="ctr"/>
                      <a:r>
                        <a:rPr lang="en-GB" sz="900" baseline="0" dirty="0" smtClean="0">
                          <a:latin typeface="Miriad pro"/>
                        </a:rPr>
                        <a:t>303 of those were sentenced to death. Due to weak evidence for the prosecution, President Abraham Lincoln, reduced all sentences apart from 38- these people were hanged in December. The remaining of Santee Sioux were transferred to live on the new reservation.</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016224">
                <a:tc>
                  <a:txBody>
                    <a:bodyPr/>
                    <a:lstStyle/>
                    <a:p>
                      <a:pPr algn="ctr"/>
                      <a:r>
                        <a:rPr lang="en-GB" sz="900" dirty="0" smtClean="0">
                          <a:latin typeface="Miriad pro"/>
                        </a:rPr>
                        <a:t>Sand</a:t>
                      </a:r>
                      <a:r>
                        <a:rPr lang="en-GB" sz="900" baseline="0" dirty="0" smtClean="0">
                          <a:latin typeface="Miriad pro"/>
                        </a:rPr>
                        <a:t> Creek Massacre 1864</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900" dirty="0" smtClean="0">
                          <a:latin typeface="Miriad pro"/>
                        </a:rPr>
                        <a:t>The Cheyenne, under their chief</a:t>
                      </a:r>
                      <a:r>
                        <a:rPr lang="en-GB" sz="900" baseline="0" dirty="0" smtClean="0">
                          <a:latin typeface="Miriad pro"/>
                        </a:rPr>
                        <a:t> (Black Kettle), faced similar problems on the Sand Creek reservation in Colorado.</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900" dirty="0" smtClean="0">
                          <a:latin typeface="Miriad pro"/>
                        </a:rPr>
                        <a:t>The starving Indians</a:t>
                      </a:r>
                      <a:r>
                        <a:rPr lang="en-GB" sz="900" baseline="0" dirty="0" smtClean="0">
                          <a:latin typeface="Miriad pro"/>
                        </a:rPr>
                        <a:t> began attacking wagon trains coming to newly opened reservations in Colorado. They only took food. After three years of raids and attacks,  Black Kettle, Government officials an army commanders tried to reach an agreement. BK thought he was under army protection so he set up camp. Colonel Chivington set up dealing with the Indians. On 29</a:t>
                      </a:r>
                      <a:r>
                        <a:rPr lang="en-GB" sz="900" baseline="30000" dirty="0" smtClean="0">
                          <a:latin typeface="Miriad pro"/>
                        </a:rPr>
                        <a:t>th</a:t>
                      </a:r>
                      <a:r>
                        <a:rPr lang="en-GB" sz="900" baseline="0" dirty="0" smtClean="0">
                          <a:latin typeface="Miriad pro"/>
                        </a:rPr>
                        <a:t> November, he led a group onto BK’s camp at Sand Creek. Chivington and his men massacred over 450 men, women and children and babies. Despite surrendering, BK escaped and carried news of the massacre to the tribes.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A US committee</a:t>
                      </a:r>
                      <a:r>
                        <a:rPr lang="en-GB" sz="900" baseline="0" dirty="0" smtClean="0">
                          <a:latin typeface="Miriad pro"/>
                        </a:rPr>
                        <a:t> condemned Chivington. White men and Indians were horrified at what had happened. They demanded for the wars to end. In October 1865, the US Government representatives met with Indians at Bluff Creek. The Cheyenne agreed to accept money + land in Oklahoma.</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218398">
                <a:tc>
                  <a:txBody>
                    <a:bodyPr/>
                    <a:lstStyle/>
                    <a:p>
                      <a:pPr algn="ctr"/>
                      <a:r>
                        <a:rPr lang="en-GB" sz="900" dirty="0" smtClean="0">
                          <a:latin typeface="Miriad pro"/>
                        </a:rPr>
                        <a:t>Red Cloud’s War 1865-1868</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900" dirty="0" smtClean="0">
                          <a:latin typeface="Miriad pro"/>
                        </a:rPr>
                        <a:t>The discovery</a:t>
                      </a:r>
                      <a:r>
                        <a:rPr lang="en-GB" sz="900" baseline="0" dirty="0" smtClean="0">
                          <a:latin typeface="Miriad pro"/>
                        </a:rPr>
                        <a:t> of gold in Montana needed a connection between the new gold fields Oregon and the Bozeman trail led to the gold. But, the Bozeman trail ran through the hunting grounds of the Sioux. This broke the Fort Laramie Treaty of 1851.</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900" dirty="0" smtClean="0">
                          <a:latin typeface="Miriad pro"/>
                        </a:rPr>
                        <a:t>The Indians, led by Red Cloud</a:t>
                      </a:r>
                      <a:r>
                        <a:rPr lang="en-GB" sz="900" baseline="0" dirty="0" smtClean="0">
                          <a:latin typeface="Miriad pro"/>
                        </a:rPr>
                        <a:t> (Chie of Lakota Sioux), began attacking travellers. By 1866, the US Government set up talks with Red Cloud. However, R discovered that the army were planning to build at least 2 more forts to protect travellers. He stormed out the meeting and attacked soldiers and other workers building the forts.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Red Cloud warriors were joined</a:t>
                      </a:r>
                      <a:r>
                        <a:rPr lang="en-GB" sz="900" baseline="0" dirty="0" smtClean="0">
                          <a:latin typeface="Miriad pro"/>
                        </a:rPr>
                        <a:t> by the Sioux leaders. Sitting Bull and Crazy Horse.</a:t>
                      </a:r>
                    </a:p>
                    <a:p>
                      <a:pPr algn="ctr"/>
                      <a:r>
                        <a:rPr lang="en-GB" sz="900" baseline="0" dirty="0" smtClean="0">
                          <a:latin typeface="Miriad pro"/>
                        </a:rPr>
                        <a:t>An alternative route was built.</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6" name="Rectangle 15"/>
          <p:cNvSpPr/>
          <p:nvPr/>
        </p:nvSpPr>
        <p:spPr>
          <a:xfrm>
            <a:off x="1043608" y="260648"/>
            <a:ext cx="7056784" cy="276999"/>
          </a:xfrm>
          <a:prstGeom prst="rect">
            <a:avLst/>
          </a:prstGeom>
        </p:spPr>
        <p:txBody>
          <a:bodyPr wrap="square">
            <a:spAutoFit/>
          </a:bodyPr>
          <a:lstStyle/>
          <a:p>
            <a:pPr algn="ctr"/>
            <a:r>
              <a:rPr lang="en-GB" sz="1200" u="sng" dirty="0" smtClean="0">
                <a:latin typeface="Miriad Pro"/>
              </a:rPr>
              <a:t>Conflicts Which Occurred Between Plains Indians &amp; The US Army Between 1860-1870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79512" y="188640"/>
            <a:ext cx="8784976"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14" name="Table 13"/>
          <p:cNvGraphicFramePr>
            <a:graphicFrameLocks noGrp="1"/>
          </p:cNvGraphicFramePr>
          <p:nvPr/>
        </p:nvGraphicFramePr>
        <p:xfrm>
          <a:off x="251520" y="548680"/>
          <a:ext cx="8640962" cy="5582384"/>
        </p:xfrm>
        <a:graphic>
          <a:graphicData uri="http://schemas.openxmlformats.org/drawingml/2006/table">
            <a:tbl>
              <a:tblPr firstRow="1" bandRow="1">
                <a:tableStyleId>{5940675A-B579-460E-94D1-54222C63F5DA}</a:tableStyleId>
              </a:tblPr>
              <a:tblGrid>
                <a:gridCol w="864096"/>
                <a:gridCol w="1656184"/>
                <a:gridCol w="1080120"/>
                <a:gridCol w="936104"/>
                <a:gridCol w="2376264"/>
                <a:gridCol w="1728194"/>
              </a:tblGrid>
              <a:tr h="432047">
                <a:tc>
                  <a:txBody>
                    <a:bodyPr/>
                    <a:lstStyle/>
                    <a:p>
                      <a:pPr algn="ct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Custer</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His Subordinates-</a:t>
                      </a:r>
                      <a:r>
                        <a:rPr lang="en-GB" sz="900" baseline="0" dirty="0" smtClean="0">
                          <a:latin typeface="Miriad pro"/>
                        </a:rPr>
                        <a:t> Reno &amp; Benteen</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baseline="0" dirty="0" smtClean="0">
                          <a:latin typeface="Miriad pro"/>
                        </a:rPr>
                        <a:t>His Superiors- Terry &amp; Sheridan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The Sioux And Their Allies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Others</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440160">
                <a:tc>
                  <a:txBody>
                    <a:bodyPr/>
                    <a:lstStyle/>
                    <a:p>
                      <a:pPr algn="ctr"/>
                      <a:r>
                        <a:rPr lang="en-GB" sz="900" dirty="0" smtClean="0">
                          <a:latin typeface="Miriad pro"/>
                        </a:rPr>
                        <a:t>Planning</a:t>
                      </a:r>
                      <a:r>
                        <a:rPr lang="en-GB" sz="900" baseline="0" dirty="0" smtClean="0">
                          <a:latin typeface="Miriad pro"/>
                        </a:rPr>
                        <a:t> The Campaign</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900" dirty="0" smtClean="0">
                          <a:latin typeface="Miriad pro"/>
                        </a:rPr>
                        <a:t>General Terry offered</a:t>
                      </a:r>
                      <a:r>
                        <a:rPr lang="en-GB" sz="900" baseline="0" dirty="0" smtClean="0">
                          <a:latin typeface="Miriad pro"/>
                        </a:rPr>
                        <a:t> him an extra 180 men and galtling guns but Custer refused.</a:t>
                      </a:r>
                    </a:p>
                    <a:p>
                      <a:r>
                        <a:rPr lang="en-GB" sz="900" baseline="0" dirty="0" smtClean="0">
                          <a:latin typeface="Miriad pro"/>
                        </a:rPr>
                        <a:t>He did not know the number of Indians in the village. </a:t>
                      </a:r>
                    </a:p>
                    <a:p>
                      <a:r>
                        <a:rPr lang="en-GB" sz="900" baseline="0" dirty="0" smtClean="0">
                          <a:latin typeface="Miriad pro"/>
                        </a:rPr>
                        <a:t>It was said that he did not like command and basically wanted the glory for himself.</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900" baseline="0" dirty="0" smtClean="0">
                          <a:latin typeface="Miriad pro"/>
                        </a:rPr>
                        <a:t>Benteen never liked Custer.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baseline="0" dirty="0" smtClean="0">
                          <a:latin typeface="Miriad pro"/>
                        </a:rPr>
                        <a:t>Did not communicate effectively with Custer.</a:t>
                      </a:r>
                    </a:p>
                    <a:p>
                      <a:pPr algn="ctr"/>
                      <a:r>
                        <a:rPr lang="en-GB" sz="900" baseline="0" dirty="0" smtClean="0">
                          <a:latin typeface="Miriad pro"/>
                        </a:rPr>
                        <a:t>Was not aware of the number of Indians.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 General Cook+ men</a:t>
                      </a:r>
                    </a:p>
                    <a:p>
                      <a:pPr algn="ctr"/>
                      <a:r>
                        <a:rPr lang="en-GB" sz="900" dirty="0" smtClean="0">
                          <a:latin typeface="Miriad pro"/>
                        </a:rPr>
                        <a:t>Colonel</a:t>
                      </a:r>
                      <a:r>
                        <a:rPr lang="en-GB" sz="900" baseline="0" dirty="0" smtClean="0">
                          <a:latin typeface="Miriad pro"/>
                        </a:rPr>
                        <a:t> Gibbon+ men</a:t>
                      </a:r>
                    </a:p>
                    <a:p>
                      <a:pPr algn="ctr"/>
                      <a:r>
                        <a:rPr lang="en-GB" sz="900" baseline="0" dirty="0" smtClean="0">
                          <a:latin typeface="Miriad pro"/>
                        </a:rPr>
                        <a:t>General Terry+ Custer + men</a:t>
                      </a:r>
                    </a:p>
                    <a:p>
                      <a:pPr algn="ctr"/>
                      <a:r>
                        <a:rPr lang="en-GB" sz="900" baseline="0" dirty="0" smtClean="0">
                          <a:latin typeface="Miriad pro"/>
                        </a:rPr>
                        <a:t>All sent to surround the Indians from different directions.</a:t>
                      </a:r>
                    </a:p>
                    <a:p>
                      <a:pPr algn="ctr"/>
                      <a:r>
                        <a:rPr lang="en-GB" sz="900" baseline="0" dirty="0" smtClean="0">
                          <a:latin typeface="Miriad pro"/>
                        </a:rPr>
                        <a:t>Bureau Of Indian Affairs- Job to know the number of Indians and where they were.</a:t>
                      </a:r>
                    </a:p>
                    <a:p>
                      <a:pPr algn="ctr"/>
                      <a:r>
                        <a:rPr lang="en-GB" sz="900" baseline="0" dirty="0" smtClean="0">
                          <a:latin typeface="Miriad pro"/>
                        </a:rPr>
                        <a:t>Campaign was prepared by General Philip Sheridan.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016224">
                <a:tc>
                  <a:txBody>
                    <a:bodyPr/>
                    <a:lstStyle/>
                    <a:p>
                      <a:pPr algn="ctr"/>
                      <a:r>
                        <a:rPr lang="en-GB" sz="900" dirty="0" smtClean="0">
                          <a:latin typeface="Miriad pro"/>
                        </a:rPr>
                        <a:t>During</a:t>
                      </a:r>
                      <a:r>
                        <a:rPr lang="en-GB" sz="900" baseline="0" dirty="0" smtClean="0">
                          <a:latin typeface="Miriad pro"/>
                        </a:rPr>
                        <a:t> The Campaign</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900" dirty="0" smtClean="0">
                          <a:latin typeface="Miriad pro"/>
                        </a:rPr>
                        <a:t>Made his soldiers travel</a:t>
                      </a:r>
                      <a:r>
                        <a:rPr lang="en-GB" sz="900" baseline="0" dirty="0" smtClean="0">
                          <a:latin typeface="Miriad pro"/>
                        </a:rPr>
                        <a:t> 12 miles on the first day but then 60 miles each on the following two days.</a:t>
                      </a:r>
                      <a:r>
                        <a:rPr lang="en-GB" sz="900" baseline="0" dirty="0">
                          <a:latin typeface="Miriad pro"/>
                        </a:rPr>
                        <a:t> </a:t>
                      </a:r>
                      <a:r>
                        <a:rPr lang="en-GB" sz="900" baseline="0" dirty="0" smtClean="0">
                          <a:latin typeface="Miriad pro"/>
                        </a:rPr>
                        <a:t>Pushed them too hard and reached camp a day early-men and horses were exhausted. </a:t>
                      </a:r>
                    </a:p>
                    <a:p>
                      <a:r>
                        <a:rPr lang="en-GB" sz="900" baseline="0" dirty="0" smtClean="0">
                          <a:latin typeface="Miriad pro"/>
                        </a:rPr>
                        <a:t>Went through the mountains instead of going around them like ordered.</a:t>
                      </a:r>
                    </a:p>
                    <a:p>
                      <a:r>
                        <a:rPr lang="en-GB" sz="900" baseline="0" dirty="0" smtClean="0">
                          <a:latin typeface="Miriad pro"/>
                        </a:rPr>
                        <a:t>Split his men into 4 groups- Benteen didn’t want him to do so.</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900" dirty="0" smtClean="0">
                          <a:latin typeface="Miriad pro"/>
                        </a:rPr>
                        <a:t>Wanted</a:t>
                      </a:r>
                      <a:r>
                        <a:rPr lang="en-GB" sz="900" baseline="0" dirty="0" smtClean="0">
                          <a:latin typeface="Miriad pro"/>
                        </a:rPr>
                        <a:t> to stay as one large group instead of splitting.</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1319023">
                <a:tc>
                  <a:txBody>
                    <a:bodyPr/>
                    <a:lstStyle/>
                    <a:p>
                      <a:pPr algn="ctr"/>
                      <a:r>
                        <a:rPr lang="en-GB" sz="900" dirty="0" smtClean="0">
                          <a:latin typeface="Miriad pro"/>
                        </a:rPr>
                        <a:t>On</a:t>
                      </a:r>
                      <a:r>
                        <a:rPr lang="en-GB" sz="900" baseline="0" dirty="0" smtClean="0">
                          <a:latin typeface="Miriad pro"/>
                        </a:rPr>
                        <a:t> The Battlefield</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900" dirty="0" smtClean="0">
                          <a:latin typeface="Miriad pro"/>
                        </a:rPr>
                        <a:t>Despite warnings from Indians scouts, Custer attacked</a:t>
                      </a:r>
                      <a:r>
                        <a:rPr lang="en-GB" sz="900" baseline="0" dirty="0" smtClean="0">
                          <a:latin typeface="Miriad pro"/>
                        </a:rPr>
                        <a:t> the village.</a:t>
                      </a:r>
                    </a:p>
                    <a:p>
                      <a:r>
                        <a:rPr lang="en-GB" sz="900" baseline="0" dirty="0" smtClean="0">
                          <a:latin typeface="Miriad pro"/>
                        </a:rPr>
                        <a:t>Instead of crossing the river, he turned back but was attacked by Crazy Horse.</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r>
                        <a:rPr lang="en-GB" sz="900" dirty="0" smtClean="0">
                          <a:latin typeface="Miriad pro"/>
                        </a:rPr>
                        <a:t>Retreated across the river when he was stopped by the Sioux.</a:t>
                      </a:r>
                    </a:p>
                    <a:p>
                      <a:r>
                        <a:rPr lang="en-GB" sz="900" dirty="0" smtClean="0">
                          <a:latin typeface="Miriad pro"/>
                        </a:rPr>
                        <a:t>Received an order</a:t>
                      </a:r>
                      <a:r>
                        <a:rPr lang="en-GB" sz="900" baseline="0" dirty="0" smtClean="0">
                          <a:latin typeface="Miriad pro"/>
                        </a:rPr>
                        <a:t> to join Custer but did not go- stayed with Reno.</a:t>
                      </a: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GB" sz="900" baseline="0" dirty="0" smtClean="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sz="900" dirty="0" smtClean="0">
                          <a:latin typeface="Miriad pro"/>
                        </a:rPr>
                        <a:t>2000</a:t>
                      </a:r>
                      <a:r>
                        <a:rPr lang="en-GB" sz="900" baseline="0" dirty="0" smtClean="0">
                          <a:latin typeface="Miriad pro"/>
                        </a:rPr>
                        <a:t> Indians- 600 US army.</a:t>
                      </a:r>
                    </a:p>
                    <a:p>
                      <a:pPr algn="ctr"/>
                      <a:r>
                        <a:rPr lang="en-GB" sz="900" baseline="0" dirty="0" smtClean="0">
                          <a:latin typeface="Miriad pro"/>
                        </a:rPr>
                        <a:t>Better weapons- Winchester repeating rifles which they got from traders.</a:t>
                      </a:r>
                    </a:p>
                    <a:p>
                      <a:pPr algn="ctr"/>
                      <a:r>
                        <a:rPr lang="en-GB" sz="900" baseline="0" dirty="0" smtClean="0">
                          <a:latin typeface="Miriad pro"/>
                        </a:rPr>
                        <a:t>US- Springfield single-shot rifles.</a:t>
                      </a:r>
                    </a:p>
                    <a:p>
                      <a:pPr algn="ctr"/>
                      <a:r>
                        <a:rPr lang="en-GB" sz="900" baseline="0" dirty="0" smtClean="0">
                          <a:latin typeface="Miriad pro"/>
                        </a:rPr>
                        <a:t>Crazy Horse led half of the warriors/400 men to surround Custer- this was a new way of fighting for them. </a:t>
                      </a:r>
                    </a:p>
                    <a:p>
                      <a:pPr algn="ctr"/>
                      <a:r>
                        <a:rPr lang="en-GB" sz="900" baseline="0" dirty="0" smtClean="0">
                          <a:latin typeface="Miriad pro"/>
                        </a:rPr>
                        <a:t>Experienced Indians- Sitting Bull and Crazy Horse.</a:t>
                      </a:r>
                    </a:p>
                    <a:p>
                      <a:pPr algn="ctr"/>
                      <a:r>
                        <a:rPr lang="en-GB" sz="900" baseline="0" dirty="0" smtClean="0">
                          <a:latin typeface="Miriad pro"/>
                        </a:rPr>
                        <a:t>Determined to win.</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endParaRPr lang="en-GB" sz="900" dirty="0">
                        <a:latin typeface="Miriad pro"/>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
        <p:nvSpPr>
          <p:cNvPr id="16" name="Rectangle 15"/>
          <p:cNvSpPr/>
          <p:nvPr/>
        </p:nvSpPr>
        <p:spPr>
          <a:xfrm>
            <a:off x="755576" y="260648"/>
            <a:ext cx="7632848" cy="276999"/>
          </a:xfrm>
          <a:prstGeom prst="rect">
            <a:avLst/>
          </a:prstGeom>
        </p:spPr>
        <p:txBody>
          <a:bodyPr wrap="square">
            <a:spAutoFit/>
          </a:bodyPr>
          <a:lstStyle/>
          <a:p>
            <a:pPr algn="ctr"/>
            <a:r>
              <a:rPr lang="en-GB" sz="1200" u="sng" dirty="0" smtClean="0">
                <a:latin typeface="Miriad Pro"/>
              </a:rPr>
              <a:t>Who Was Responsible For The Defeat Of The 7</a:t>
            </a:r>
            <a:r>
              <a:rPr lang="en-GB" sz="1200" u="sng" baseline="30000" dirty="0" smtClean="0">
                <a:latin typeface="Miriad Pro"/>
              </a:rPr>
              <a:t>th</a:t>
            </a:r>
            <a:r>
              <a:rPr lang="en-GB" sz="1200" u="sng" dirty="0" smtClean="0">
                <a:latin typeface="Miriad Pro"/>
              </a:rPr>
              <a:t> Cavalry At The Battle Of The Little bighorn?</a:t>
            </a:r>
          </a:p>
        </p:txBody>
      </p:sp>
      <p:cxnSp>
        <p:nvCxnSpPr>
          <p:cNvPr id="6" name="Straight Connector 5"/>
          <p:cNvCxnSpPr/>
          <p:nvPr/>
        </p:nvCxnSpPr>
        <p:spPr>
          <a:xfrm>
            <a:off x="179512" y="6381328"/>
            <a:ext cx="878497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3"/>
          <p:cNvGrpSpPr/>
          <p:nvPr/>
        </p:nvGrpSpPr>
        <p:grpSpPr>
          <a:xfrm>
            <a:off x="179512" y="188640"/>
            <a:ext cx="4392488" cy="6480000"/>
            <a:chOff x="4644008" y="188640"/>
            <a:chExt cx="4392488" cy="6480000"/>
          </a:xfrm>
        </p:grpSpPr>
        <p:sp>
          <p:nvSpPr>
            <p:cNvPr id="5" name="Rectangle 4"/>
            <p:cNvSpPr/>
            <p:nvPr/>
          </p:nvSpPr>
          <p:spPr>
            <a:xfrm>
              <a:off x="4644008"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11" name="Rectangle 10"/>
            <p:cNvSpPr/>
            <p:nvPr/>
          </p:nvSpPr>
          <p:spPr>
            <a:xfrm>
              <a:off x="5220072" y="260648"/>
              <a:ext cx="3240360" cy="276999"/>
            </a:xfrm>
            <a:prstGeom prst="rect">
              <a:avLst/>
            </a:prstGeom>
          </p:spPr>
          <p:txBody>
            <a:bodyPr wrap="square">
              <a:spAutoFit/>
            </a:bodyPr>
            <a:lstStyle/>
            <a:p>
              <a:pPr algn="ctr"/>
              <a:r>
                <a:rPr lang="en-GB" sz="1200" u="sng" dirty="0" smtClean="0">
                  <a:latin typeface="Miriad Pro"/>
                </a:rPr>
                <a:t>On The Reservations</a:t>
              </a:r>
            </a:p>
          </p:txBody>
        </p:sp>
        <p:sp>
          <p:nvSpPr>
            <p:cNvPr id="8" name="Rectangle 7"/>
            <p:cNvSpPr/>
            <p:nvPr/>
          </p:nvSpPr>
          <p:spPr>
            <a:xfrm>
              <a:off x="4716016" y="476672"/>
              <a:ext cx="4320480" cy="5924699"/>
            </a:xfrm>
            <a:prstGeom prst="rect">
              <a:avLst/>
            </a:prstGeom>
          </p:spPr>
          <p:txBody>
            <a:bodyPr wrap="square">
              <a:spAutoFit/>
            </a:bodyPr>
            <a:lstStyle/>
            <a:p>
              <a:r>
                <a:rPr lang="en-GB" sz="1200" u="sng" dirty="0" smtClean="0">
                  <a:latin typeface="Miriad Pro"/>
                </a:rPr>
                <a:t>How The Plains Indians Lost Control</a:t>
              </a:r>
            </a:p>
            <a:p>
              <a:r>
                <a:rPr lang="en-GB" sz="1100" dirty="0" smtClean="0">
                  <a:latin typeface="Miriad Pro"/>
                </a:rPr>
                <a:t>+ Indians became dependent on the Government to provide them with food.</a:t>
              </a:r>
            </a:p>
            <a:p>
              <a:r>
                <a:rPr lang="en-GB" sz="1100" dirty="0" smtClean="0">
                  <a:latin typeface="Miriad Pro"/>
                </a:rPr>
                <a:t>+ The schools moulded Indian children to adapt to a white way of life.</a:t>
              </a:r>
            </a:p>
            <a:p>
              <a:r>
                <a:rPr lang="en-GB" sz="1100" dirty="0" smtClean="0">
                  <a:latin typeface="Miriad Pro"/>
                </a:rPr>
                <a:t>+ The Indians were no longer able to fight back. The Government had the power over them.</a:t>
              </a:r>
            </a:p>
            <a:p>
              <a:r>
                <a:rPr lang="en-GB" sz="1200" u="sng" dirty="0" smtClean="0">
                  <a:latin typeface="Miriad Pro"/>
                </a:rPr>
                <a:t>What Was Taken Away From The Plains Indian Way Of Life</a:t>
              </a:r>
            </a:p>
            <a:p>
              <a:r>
                <a:rPr lang="en-GB" sz="1100" dirty="0" smtClean="0">
                  <a:latin typeface="Miriad Pro"/>
                </a:rPr>
                <a:t>+ Children- to American Boarding schools.</a:t>
              </a:r>
            </a:p>
            <a:p>
              <a:r>
                <a:rPr lang="en-GB" sz="1100" dirty="0" smtClean="0">
                  <a:latin typeface="Miriad Pro"/>
                </a:rPr>
                <a:t>+ Ability for chiefs to govern Indians.</a:t>
              </a:r>
            </a:p>
            <a:p>
              <a:r>
                <a:rPr lang="en-GB" sz="1100" dirty="0" smtClean="0">
                  <a:latin typeface="Miriad Pro"/>
                </a:rPr>
                <a:t>+ Skills- couldn’t hunt Buffalo.</a:t>
              </a:r>
            </a:p>
            <a:p>
              <a:r>
                <a:rPr lang="en-GB" sz="1100" dirty="0" smtClean="0">
                  <a:latin typeface="Miriad Pro"/>
                </a:rPr>
                <a:t>+ Religion- Feasts, danced and ceremonies were banned.</a:t>
              </a:r>
            </a:p>
            <a:p>
              <a:r>
                <a:rPr lang="en-GB" sz="1100" dirty="0" smtClean="0">
                  <a:latin typeface="Miriad Pro"/>
                </a:rPr>
                <a:t>+ Ability to educate children.</a:t>
              </a:r>
            </a:p>
            <a:p>
              <a:r>
                <a:rPr lang="en-GB" sz="1100" dirty="0" smtClean="0">
                  <a:latin typeface="Miriad Pro"/>
                </a:rPr>
                <a:t>+ Weapons and horses.</a:t>
              </a:r>
            </a:p>
            <a:p>
              <a:r>
                <a:rPr lang="en-GB" sz="1200" u="sng" dirty="0" smtClean="0">
                  <a:latin typeface="Miriad Pro"/>
                </a:rPr>
                <a:t>The Role Of Government Agencies</a:t>
              </a:r>
            </a:p>
            <a:p>
              <a:r>
                <a:rPr lang="en-GB" sz="1100" dirty="0" smtClean="0">
                  <a:latin typeface="Miriad Pro"/>
                </a:rPr>
                <a:t>+ To provide Indians with food.</a:t>
              </a:r>
            </a:p>
            <a:p>
              <a:r>
                <a:rPr lang="en-GB" sz="1100" dirty="0" smtClean="0">
                  <a:latin typeface="Miriad Pro"/>
                </a:rPr>
                <a:t>+ Look after reservation Indians- often corrupt and did not do so.</a:t>
              </a:r>
            </a:p>
            <a:p>
              <a:r>
                <a:rPr lang="en-GB" sz="1100" dirty="0" smtClean="0">
                  <a:latin typeface="Miriad Pro"/>
                </a:rPr>
                <a:t>+ Ensure the reservations were run properly. Enforce law on any wrongdoers.</a:t>
              </a:r>
            </a:p>
            <a:p>
              <a:r>
                <a:rPr lang="en-GB" sz="1200" u="sng" dirty="0" smtClean="0">
                  <a:latin typeface="Miriad Pro"/>
                </a:rPr>
                <a:t>What Happened To The Buffalo</a:t>
              </a:r>
            </a:p>
            <a:p>
              <a:r>
                <a:rPr lang="en-GB" sz="1100" dirty="0" smtClean="0">
                  <a:latin typeface="Miriad Pro"/>
                </a:rPr>
                <a:t>+ 2 major herds- Northern herd (near Fort Worth and Adobe Wall) + Southern herd (near Bismarck, Omaha).</a:t>
              </a:r>
            </a:p>
            <a:p>
              <a:r>
                <a:rPr lang="en-GB" sz="1100" dirty="0" smtClean="0">
                  <a:latin typeface="Miriad Pro"/>
                </a:rPr>
                <a:t>+ Tourists shot Buffalo as a sport.</a:t>
              </a:r>
            </a:p>
            <a:p>
              <a:r>
                <a:rPr lang="en-GB" sz="1100" dirty="0" smtClean="0">
                  <a:latin typeface="Miriad Pro"/>
                </a:rPr>
                <a:t>+ Government had Buffalo killed to force Indians onto the reservations.</a:t>
              </a:r>
            </a:p>
            <a:p>
              <a:r>
                <a:rPr lang="en-GB" sz="1100" dirty="0" smtClean="0">
                  <a:latin typeface="Miriad Pro"/>
                </a:rPr>
                <a:t>+ 13m Buffalo on the Great Plains.</a:t>
              </a:r>
            </a:p>
            <a:p>
              <a:r>
                <a:rPr lang="en-GB" sz="1100" dirty="0" smtClean="0">
                  <a:latin typeface="Miriad Pro"/>
                </a:rPr>
                <a:t>+ US Government knew that without Buffalo, Indians were dependent on them. </a:t>
              </a:r>
            </a:p>
            <a:p>
              <a:r>
                <a:rPr lang="en-GB" sz="1100" dirty="0" smtClean="0">
                  <a:latin typeface="Miriad Pro"/>
                </a:rPr>
                <a:t>+ Drought + habitat destruction.</a:t>
              </a:r>
            </a:p>
            <a:p>
              <a:r>
                <a:rPr lang="en-GB" sz="1200" u="sng" dirty="0" smtClean="0">
                  <a:latin typeface="Miriad Pro"/>
                </a:rPr>
                <a:t>Railroad Impact</a:t>
              </a:r>
            </a:p>
            <a:p>
              <a:r>
                <a:rPr lang="en-GB" sz="1100" dirty="0" smtClean="0">
                  <a:latin typeface="Miriad Pro"/>
                </a:rPr>
                <a:t>+ Brought tourists to shoot Buffalo (as a sport).</a:t>
              </a:r>
            </a:p>
            <a:p>
              <a:r>
                <a:rPr lang="en-GB" sz="1100" dirty="0" smtClean="0">
                  <a:latin typeface="Miriad Pro"/>
                </a:rPr>
                <a:t>+ Hunters told to shoot Buffalo for fresh meat for construction workers building railroads.</a:t>
              </a:r>
            </a:p>
            <a:p>
              <a:r>
                <a:rPr lang="en-GB" sz="1100" dirty="0" smtClean="0">
                  <a:latin typeface="Miriad Pro"/>
                </a:rPr>
                <a:t>+ To make sure no Buffalo were in the way of railroad building.</a:t>
              </a:r>
            </a:p>
          </p:txBody>
        </p:sp>
      </p:grpSp>
      <p:grpSp>
        <p:nvGrpSpPr>
          <p:cNvPr id="9" name="Group 13"/>
          <p:cNvGrpSpPr/>
          <p:nvPr/>
        </p:nvGrpSpPr>
        <p:grpSpPr>
          <a:xfrm>
            <a:off x="4572000" y="188640"/>
            <a:ext cx="4320480" cy="6480000"/>
            <a:chOff x="4644008" y="188640"/>
            <a:chExt cx="4320480" cy="6480000"/>
          </a:xfrm>
        </p:grpSpPr>
        <p:sp>
          <p:nvSpPr>
            <p:cNvPr id="10" name="Rectangle 9"/>
            <p:cNvSpPr/>
            <p:nvPr/>
          </p:nvSpPr>
          <p:spPr>
            <a:xfrm>
              <a:off x="4644008"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13" name="Rectangle 12"/>
            <p:cNvSpPr/>
            <p:nvPr/>
          </p:nvSpPr>
          <p:spPr>
            <a:xfrm>
              <a:off x="4644008" y="260648"/>
              <a:ext cx="4320480" cy="600164"/>
            </a:xfrm>
            <a:prstGeom prst="rect">
              <a:avLst/>
            </a:prstGeom>
          </p:spPr>
          <p:txBody>
            <a:bodyPr wrap="square">
              <a:spAutoFit/>
            </a:bodyPr>
            <a:lstStyle/>
            <a:p>
              <a:endParaRPr lang="en-GB" sz="1100" dirty="0" smtClean="0">
                <a:latin typeface="Miriad Pro"/>
              </a:endParaRPr>
            </a:p>
            <a:p>
              <a:endParaRPr lang="en-GB" sz="1100" dirty="0" smtClean="0">
                <a:latin typeface="Miriad Pro"/>
              </a:endParaRPr>
            </a:p>
            <a:p>
              <a:endParaRPr lang="en-GB" sz="1100" dirty="0" smtClean="0">
                <a:latin typeface="Miriad Pro"/>
              </a:endParaRPr>
            </a:p>
          </p:txBody>
        </p:sp>
      </p:grpSp>
      <p:cxnSp>
        <p:nvCxnSpPr>
          <p:cNvPr id="12" name="Straight Connector 11"/>
          <p:cNvCxnSpPr/>
          <p:nvPr/>
        </p:nvCxnSpPr>
        <p:spPr>
          <a:xfrm>
            <a:off x="4572000" y="1412776"/>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572000" y="260648"/>
            <a:ext cx="4320480" cy="1123384"/>
          </a:xfrm>
          <a:prstGeom prst="rect">
            <a:avLst/>
          </a:prstGeom>
        </p:spPr>
        <p:txBody>
          <a:bodyPr wrap="square">
            <a:spAutoFit/>
          </a:bodyPr>
          <a:lstStyle/>
          <a:p>
            <a:r>
              <a:rPr lang="en-GB" sz="1200" u="sng" dirty="0" smtClean="0">
                <a:latin typeface="Miriad Pro"/>
              </a:rPr>
              <a:t>Industry Impact</a:t>
            </a:r>
          </a:p>
          <a:p>
            <a:r>
              <a:rPr lang="en-GB" sz="1100" dirty="0" smtClean="0">
                <a:latin typeface="Miriad Pro"/>
              </a:rPr>
              <a:t>+ Leather was invented. Tanneries used Buffalo hide to make leather.</a:t>
            </a:r>
          </a:p>
          <a:p>
            <a:r>
              <a:rPr lang="en-GB" sz="1100" dirty="0" smtClean="0">
                <a:latin typeface="Miriad Pro"/>
              </a:rPr>
              <a:t>+ The price of Buffalo went up. Lots were shot as a result.</a:t>
            </a:r>
          </a:p>
          <a:p>
            <a:r>
              <a:rPr lang="en-GB" sz="1100" dirty="0" smtClean="0">
                <a:latin typeface="Miriad Pro"/>
              </a:rPr>
              <a:t>+ 1875- Herd destroyed. </a:t>
            </a:r>
          </a:p>
          <a:p>
            <a:r>
              <a:rPr lang="en-GB" sz="1100" dirty="0" smtClean="0">
                <a:latin typeface="Miriad Pro"/>
              </a:rPr>
              <a:t>+ Hide was transported east and the number of white hunters rose.</a:t>
            </a:r>
            <a:endParaRPr lang="en-GB" dirty="0" smtClean="0">
              <a:latin typeface="Miriad Pro"/>
            </a:endParaRPr>
          </a:p>
        </p:txBody>
      </p:sp>
      <p:sp>
        <p:nvSpPr>
          <p:cNvPr id="15" name="Rectangle 14"/>
          <p:cNvSpPr/>
          <p:nvPr/>
        </p:nvSpPr>
        <p:spPr>
          <a:xfrm>
            <a:off x="5148064" y="1412776"/>
            <a:ext cx="3240360" cy="461665"/>
          </a:xfrm>
          <a:prstGeom prst="rect">
            <a:avLst/>
          </a:prstGeom>
        </p:spPr>
        <p:txBody>
          <a:bodyPr wrap="square">
            <a:spAutoFit/>
          </a:bodyPr>
          <a:lstStyle/>
          <a:p>
            <a:pPr algn="ctr"/>
            <a:r>
              <a:rPr lang="en-GB" sz="1200" u="sng" dirty="0" smtClean="0">
                <a:latin typeface="Miriad Pro"/>
              </a:rPr>
              <a:t>Ghost Dance &amp; The Battle Of Wounded Knee</a:t>
            </a:r>
          </a:p>
        </p:txBody>
      </p:sp>
      <p:sp>
        <p:nvSpPr>
          <p:cNvPr id="16" name="Rectangle 15"/>
          <p:cNvSpPr/>
          <p:nvPr/>
        </p:nvSpPr>
        <p:spPr>
          <a:xfrm>
            <a:off x="4572000" y="1772816"/>
            <a:ext cx="4320480" cy="3323987"/>
          </a:xfrm>
          <a:prstGeom prst="rect">
            <a:avLst/>
          </a:prstGeom>
        </p:spPr>
        <p:txBody>
          <a:bodyPr wrap="square">
            <a:spAutoFit/>
          </a:bodyPr>
          <a:lstStyle/>
          <a:p>
            <a:r>
              <a:rPr lang="en-GB" sz="1100" dirty="0" smtClean="0">
                <a:latin typeface="Miriad Pro"/>
              </a:rPr>
              <a:t>At the end of the 1880s, Indians on the reservations were in despair. This was because the Government cut Sioux rations and because of the drought in the summer of 1890 which led to Sioux crops failing.</a:t>
            </a:r>
          </a:p>
          <a:p>
            <a:endParaRPr lang="en-GB" sz="1100" u="sng" dirty="0" smtClean="0">
              <a:latin typeface="Miriad Pro"/>
            </a:endParaRPr>
          </a:p>
          <a:p>
            <a:r>
              <a:rPr lang="en-GB" sz="1200" u="sng" dirty="0" smtClean="0">
                <a:latin typeface="Miriad Pro"/>
              </a:rPr>
              <a:t>Importance Of the Ghost Dance</a:t>
            </a:r>
          </a:p>
          <a:p>
            <a:r>
              <a:rPr lang="en-GB" sz="1100" dirty="0" smtClean="0">
                <a:latin typeface="Miriad Pro"/>
              </a:rPr>
              <a:t>+ A Paiute Indian, Wovoka, had claimed to have had a vision- saying all Indians everywhere had to dance and keep on dancing.</a:t>
            </a:r>
          </a:p>
          <a:p>
            <a:r>
              <a:rPr lang="en-GB" sz="1100" dirty="0" smtClean="0">
                <a:latin typeface="Miriad Pro"/>
              </a:rPr>
              <a:t>+ The Great Spirit would bring all dead Indians back to life and a flood would carry away white people and the land would belong to the Indians again.</a:t>
            </a:r>
          </a:p>
          <a:p>
            <a:r>
              <a:rPr lang="en-GB" sz="1100" dirty="0" smtClean="0">
                <a:latin typeface="Miriad Pro"/>
              </a:rPr>
              <a:t>+ The Ghost Dance spread through the reservations.</a:t>
            </a:r>
          </a:p>
          <a:p>
            <a:r>
              <a:rPr lang="en-GB" sz="1100" dirty="0" smtClean="0">
                <a:latin typeface="Miriad Pro"/>
              </a:rPr>
              <a:t>+ The Indian agents were worried even more when some dancers in some reservations danced holding rifles above their heads.</a:t>
            </a:r>
          </a:p>
          <a:p>
            <a:r>
              <a:rPr lang="en-GB" sz="1100" dirty="0" smtClean="0">
                <a:latin typeface="Miriad Pro"/>
              </a:rPr>
              <a:t>+ US President Harrison ordered the army into the reservations to take control.</a:t>
            </a:r>
          </a:p>
          <a:p>
            <a:r>
              <a:rPr lang="en-GB" sz="1100" dirty="0" smtClean="0">
                <a:latin typeface="Miriad Pro"/>
              </a:rPr>
              <a:t>+ Sitting Bull, a chief supporting the </a:t>
            </a:r>
          </a:p>
          <a:p>
            <a:r>
              <a:rPr lang="en-GB" sz="1100" dirty="0" smtClean="0">
                <a:latin typeface="Miriad Pro"/>
              </a:rPr>
              <a:t>Ghost Dance, was killed in a failed attempt to arrest him.</a:t>
            </a:r>
          </a:p>
          <a:p>
            <a:r>
              <a:rPr lang="en-GB" sz="1100" dirty="0" smtClean="0">
                <a:latin typeface="Miriad Pro"/>
              </a:rPr>
              <a:t>+ He was shot, dead, by one of his own tribe, a Sioux policeman.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12" name="Rectangle 11"/>
          <p:cNvSpPr/>
          <p:nvPr/>
        </p:nvSpPr>
        <p:spPr>
          <a:xfrm>
            <a:off x="179512" y="260648"/>
            <a:ext cx="4320480" cy="4508927"/>
          </a:xfrm>
          <a:prstGeom prst="rect">
            <a:avLst/>
          </a:prstGeom>
        </p:spPr>
        <p:txBody>
          <a:bodyPr wrap="square">
            <a:spAutoFit/>
          </a:bodyPr>
          <a:lstStyle/>
          <a:p>
            <a:r>
              <a:rPr lang="en-GB" sz="1200" u="sng" dirty="0" smtClean="0">
                <a:latin typeface="Miriad Pro"/>
              </a:rPr>
              <a:t>Battle Of Wounded Knee</a:t>
            </a:r>
          </a:p>
          <a:p>
            <a:r>
              <a:rPr lang="en-GB" sz="1100" dirty="0" smtClean="0">
                <a:latin typeface="Miriad Pro"/>
              </a:rPr>
              <a:t>+ Sitting Bull’s followers fled south to join the band of Big Foot in the Cheyenne River Reservation.</a:t>
            </a:r>
          </a:p>
          <a:p>
            <a:r>
              <a:rPr lang="en-GB" sz="1100" dirty="0" smtClean="0">
                <a:latin typeface="Miriad Pro"/>
              </a:rPr>
              <a:t>+ US army moved to arrest Big Foot- he’d fled with his band of 120 men, 230 women and children.</a:t>
            </a:r>
          </a:p>
          <a:p>
            <a:r>
              <a:rPr lang="en-GB" sz="1100" dirty="0" smtClean="0">
                <a:latin typeface="Miriad Pro"/>
              </a:rPr>
              <a:t>+ This was made difficult by December snow+ pneumonia.</a:t>
            </a:r>
          </a:p>
          <a:p>
            <a:r>
              <a:rPr lang="en-GB" sz="1100" dirty="0" smtClean="0">
                <a:latin typeface="Miriad Pro"/>
              </a:rPr>
              <a:t>+ When the 7</a:t>
            </a:r>
            <a:r>
              <a:rPr lang="en-GB" sz="1100" baseline="30000" dirty="0" smtClean="0">
                <a:latin typeface="Miriad Pro"/>
              </a:rPr>
              <a:t>th</a:t>
            </a:r>
            <a:r>
              <a:rPr lang="en-GB" sz="1100" dirty="0" smtClean="0">
                <a:latin typeface="Miriad Pro"/>
              </a:rPr>
              <a:t> Cavalry reach them, the Indians were in a bad way.</a:t>
            </a:r>
          </a:p>
          <a:p>
            <a:r>
              <a:rPr lang="en-GB" sz="1100" dirty="0" smtClean="0">
                <a:latin typeface="Miriad Pro"/>
              </a:rPr>
              <a:t>+ Indians were taken, under armed guards, to Wounded Knee Creek where the army started to disarm them.</a:t>
            </a:r>
          </a:p>
          <a:p>
            <a:r>
              <a:rPr lang="en-GB" sz="1100" dirty="0" smtClean="0">
                <a:latin typeface="Miriad Pro"/>
              </a:rPr>
              <a:t>+ At least 1 warrior resisted and others began to dance.</a:t>
            </a:r>
          </a:p>
          <a:p>
            <a:r>
              <a:rPr lang="en-GB" sz="1100" dirty="0" smtClean="0">
                <a:latin typeface="Miriad Pro"/>
              </a:rPr>
              <a:t>+ Army were in general confusion. A shot was fired and the 7</a:t>
            </a:r>
            <a:r>
              <a:rPr lang="en-GB" sz="1100" baseline="30000" dirty="0" smtClean="0">
                <a:latin typeface="Miriad Pro"/>
              </a:rPr>
              <a:t>th</a:t>
            </a:r>
            <a:r>
              <a:rPr lang="en-GB" sz="1100" dirty="0" smtClean="0">
                <a:latin typeface="Miriad Pro"/>
              </a:rPr>
              <a:t> Cavalry opened fire with repeating rifles and Hotchkiss Cannon.</a:t>
            </a:r>
          </a:p>
          <a:p>
            <a:r>
              <a:rPr lang="en-GB" sz="1100" dirty="0" smtClean="0">
                <a:latin typeface="Miriad Pro"/>
              </a:rPr>
              <a:t>+ Indians fought back with their remaining weapons but didn’t stand a chance.</a:t>
            </a:r>
          </a:p>
          <a:p>
            <a:r>
              <a:rPr lang="en-GB" sz="1100" dirty="0" smtClean="0">
                <a:latin typeface="Miriad Pro"/>
              </a:rPr>
              <a:t>+ Shells burst amongst them, tearing braves, women and children to pieces.</a:t>
            </a:r>
          </a:p>
          <a:p>
            <a:r>
              <a:rPr lang="en-GB" sz="1100" dirty="0" smtClean="0">
                <a:latin typeface="Miriad Pro"/>
              </a:rPr>
              <a:t>+ It was all over within 10 minutes.</a:t>
            </a:r>
          </a:p>
          <a:p>
            <a:r>
              <a:rPr lang="en-GB" sz="1100" dirty="0" smtClean="0">
                <a:latin typeface="Miriad Pro"/>
              </a:rPr>
              <a:t>+ 250 Indians+ 25 soldiers dead.</a:t>
            </a:r>
          </a:p>
          <a:p>
            <a:r>
              <a:rPr lang="en-GB" sz="1100" dirty="0" smtClean="0">
                <a:latin typeface="Miriad Pro"/>
              </a:rPr>
              <a:t>+ Private Jesse Harris said he heard older men saying this made them equal for the Battle of Little Bighorn.</a:t>
            </a:r>
          </a:p>
          <a:p>
            <a:r>
              <a:rPr lang="en-GB" sz="1100" dirty="0" smtClean="0">
                <a:latin typeface="Miriad Pro"/>
              </a:rPr>
              <a:t>+ The struggle for the plains was over.</a:t>
            </a:r>
          </a:p>
          <a:p>
            <a:endParaRPr lang="en-GB" sz="1100" dirty="0" smtClean="0">
              <a:latin typeface="Miriad Pro"/>
            </a:endParaRPr>
          </a:p>
          <a:p>
            <a:endParaRPr lang="en-GB" sz="1100" u="sng" dirty="0" smtClean="0">
              <a:latin typeface="Miriad Pro"/>
            </a:endParaRPr>
          </a:p>
          <a:p>
            <a:endParaRPr lang="en-GB" sz="1100" dirty="0" smtClean="0">
              <a:latin typeface="Miriad Pro"/>
            </a:endParaRPr>
          </a:p>
          <a:p>
            <a:endParaRPr lang="en-GB" sz="1100" dirty="0" smtClean="0">
              <a:latin typeface="Miriad Pro"/>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4644008"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757692" y="908720"/>
            <a:ext cx="905752" cy="276999"/>
          </a:xfrm>
          <a:prstGeom prst="rect">
            <a:avLst/>
          </a:prstGeom>
          <a:noFill/>
        </p:spPr>
        <p:txBody>
          <a:bodyPr wrap="square" rtlCol="0">
            <a:spAutoFit/>
          </a:bodyPr>
          <a:lstStyle/>
          <a:p>
            <a:pPr algn="ctr"/>
            <a:r>
              <a:rPr lang="en-GB" sz="1200" u="sng" dirty="0" smtClean="0">
                <a:latin typeface="Miriad Pro"/>
              </a:rPr>
              <a:t>The Sioux</a:t>
            </a:r>
            <a:endParaRPr lang="en-GB" sz="1200" u="sng" dirty="0">
              <a:latin typeface="Miriad Pro"/>
            </a:endParaRPr>
          </a:p>
        </p:txBody>
      </p:sp>
      <p:sp>
        <p:nvSpPr>
          <p:cNvPr id="12" name="TextBox 11"/>
          <p:cNvSpPr txBox="1"/>
          <p:nvPr/>
        </p:nvSpPr>
        <p:spPr>
          <a:xfrm>
            <a:off x="179512" y="1196753"/>
            <a:ext cx="4320480" cy="5416868"/>
          </a:xfrm>
          <a:prstGeom prst="rect">
            <a:avLst/>
          </a:prstGeom>
          <a:noFill/>
        </p:spPr>
        <p:txBody>
          <a:bodyPr wrap="square" rtlCol="0">
            <a:spAutoFit/>
          </a:bodyPr>
          <a:lstStyle/>
          <a:p>
            <a:r>
              <a:rPr lang="en-GB" sz="1100" dirty="0" smtClean="0">
                <a:latin typeface="Miriad Pro"/>
              </a:rPr>
              <a:t>The Sioux was a well-known tribe located in and around South Dakota, Wyoming and Nebraska.</a:t>
            </a:r>
          </a:p>
          <a:p>
            <a:endParaRPr lang="en-GB" sz="1600" b="1" dirty="0" smtClean="0">
              <a:latin typeface="Miriad Pro"/>
            </a:endParaRPr>
          </a:p>
          <a:p>
            <a:r>
              <a:rPr lang="en-GB" sz="1100" b="1" dirty="0" smtClean="0">
                <a:latin typeface="Miriad Pro"/>
              </a:rPr>
              <a:t>Men &amp; Women- </a:t>
            </a:r>
            <a:r>
              <a:rPr lang="en-GB" sz="1100" dirty="0" smtClean="0">
                <a:latin typeface="Miriad Pro"/>
              </a:rPr>
              <a:t>It was the mens’  jobs to hunt for Buffalo and care for the horses. Women were in charge of the maintenance of their Tipis and putting up and taking down the Tipis. Caring for the children, cooking, gathering food and firewood. Also, they made various things, like clothes and baskets.</a:t>
            </a:r>
          </a:p>
          <a:p>
            <a:r>
              <a:rPr lang="en-GB" sz="1100" b="1" dirty="0" smtClean="0">
                <a:latin typeface="Miriad Pro"/>
              </a:rPr>
              <a:t>Marriage- </a:t>
            </a:r>
            <a:r>
              <a:rPr lang="en-GB" sz="1100" dirty="0" smtClean="0">
                <a:latin typeface="Miriad Pro"/>
              </a:rPr>
              <a:t>Polygamy (marrying more than one wife) was practiced by the Sioux Indians. This ensured that all the women were cared for- there were often more women than men in the tribes. In addition, this meant that there was an abundant amount of children (for future hunters and to keep the Sioux going etc). Usually, girls were married between the ages of 12-15. A  17 male paid the family of the bride with a horse and would be eligible to take his bride.</a:t>
            </a:r>
          </a:p>
          <a:p>
            <a:r>
              <a:rPr lang="en-GB" sz="1100" b="1" dirty="0" smtClean="0">
                <a:latin typeface="Miriad Pro"/>
              </a:rPr>
              <a:t>Old People- </a:t>
            </a:r>
            <a:r>
              <a:rPr lang="en-GB" sz="1100" dirty="0" smtClean="0">
                <a:latin typeface="Miriad Pro"/>
              </a:rPr>
              <a:t>The Sioux Indians respected their elders because they thought they were wise and experienced. Sometimes, older men of the tribe would become chiefs or council members. However, when people got too old and slowed down the band, they were left behind by the group when it was time to move on.</a:t>
            </a:r>
          </a:p>
          <a:p>
            <a:r>
              <a:rPr lang="en-GB" sz="1100" b="1" dirty="0" smtClean="0">
                <a:latin typeface="Miriad Pro"/>
              </a:rPr>
              <a:t>Cultures &amp; Traditions- </a:t>
            </a:r>
            <a:r>
              <a:rPr lang="en-GB" sz="1100" dirty="0" smtClean="0">
                <a:latin typeface="Miriad Pro"/>
              </a:rPr>
              <a:t>During wars or battles, Indians used a stick to tap an enemy. This was called a ‘Counting Coup’. It was considered even braver if the Indian touched his enemy by the hand. </a:t>
            </a:r>
          </a:p>
          <a:p>
            <a:r>
              <a:rPr lang="en-GB" sz="1100" dirty="0" smtClean="0">
                <a:latin typeface="Miriad Pro"/>
              </a:rPr>
              <a:t>Scalping was also a well-practiced tradition. If an Indian had killed another he would remove and take the scalp of the dead person. </a:t>
            </a:r>
          </a:p>
          <a:p>
            <a:r>
              <a:rPr lang="en-GB" sz="1100" dirty="0" smtClean="0">
                <a:latin typeface="Miriad Pro"/>
              </a:rPr>
              <a:t>This would ensure that they did not meet again in ‘The Happy Hunting Ground’ and was considered the worst thing to happen to an Indian because it meant that their spirit was owned by someone else.</a:t>
            </a:r>
          </a:p>
        </p:txBody>
      </p:sp>
      <p:sp>
        <p:nvSpPr>
          <p:cNvPr id="24" name="TextBox 23"/>
          <p:cNvSpPr txBox="1"/>
          <p:nvPr/>
        </p:nvSpPr>
        <p:spPr>
          <a:xfrm>
            <a:off x="179512" y="260648"/>
            <a:ext cx="4320480" cy="600164"/>
          </a:xfrm>
          <a:prstGeom prst="rect">
            <a:avLst/>
          </a:prstGeom>
          <a:noFill/>
        </p:spPr>
        <p:txBody>
          <a:bodyPr wrap="square" rtlCol="0">
            <a:spAutoFit/>
          </a:bodyPr>
          <a:lstStyle/>
          <a:p>
            <a:r>
              <a:rPr lang="en-GB" sz="1100" dirty="0" smtClean="0">
                <a:latin typeface="Miriad Pro"/>
              </a:rPr>
              <a:t>-Dried Buffalo meat, called Pemmican or jerky, was made and stored ready to be used by the Indians for food in the winter months.</a:t>
            </a:r>
          </a:p>
        </p:txBody>
      </p:sp>
      <p:sp>
        <p:nvSpPr>
          <p:cNvPr id="26" name="Rectangle 25"/>
          <p:cNvSpPr/>
          <p:nvPr/>
        </p:nvSpPr>
        <p:spPr>
          <a:xfrm>
            <a:off x="4716016" y="188640"/>
            <a:ext cx="4176464" cy="261610"/>
          </a:xfrm>
          <a:prstGeom prst="rect">
            <a:avLst/>
          </a:prstGeom>
        </p:spPr>
        <p:txBody>
          <a:bodyPr wrap="square">
            <a:spAutoFit/>
          </a:bodyPr>
          <a:lstStyle/>
          <a:p>
            <a:endParaRPr lang="en-GB" sz="1100" dirty="0" smtClean="0">
              <a:latin typeface="Miriad Pro"/>
            </a:endParaRPr>
          </a:p>
        </p:txBody>
      </p:sp>
      <p:sp>
        <p:nvSpPr>
          <p:cNvPr id="21" name="Rectangle 20"/>
          <p:cNvSpPr/>
          <p:nvPr/>
        </p:nvSpPr>
        <p:spPr>
          <a:xfrm>
            <a:off x="4644008" y="260648"/>
            <a:ext cx="4320480" cy="2908489"/>
          </a:xfrm>
          <a:prstGeom prst="rect">
            <a:avLst/>
          </a:prstGeom>
        </p:spPr>
        <p:txBody>
          <a:bodyPr wrap="square">
            <a:spAutoFit/>
          </a:bodyPr>
          <a:lstStyle/>
          <a:p>
            <a:r>
              <a:rPr lang="en-GB" sz="1100" b="1" dirty="0" smtClean="0">
                <a:latin typeface="Miriad Pro"/>
              </a:rPr>
              <a:t>Chiefs &amp; Councils- </a:t>
            </a:r>
            <a:r>
              <a:rPr lang="en-GB" sz="1100" dirty="0" smtClean="0">
                <a:latin typeface="Miriad Pro"/>
              </a:rPr>
              <a:t>Indian councils were made up of men who were either old and well experienced or considered exceptionally brave by others due to events during warfare. A chief was an elected member of the council. These men were in charge of making decisions and would hold meetings in which they would smoke, what they thought to be sacred and make them closer to the spirits, dried out Buffalo dung until they came to a final, decision. </a:t>
            </a:r>
          </a:p>
          <a:p>
            <a:r>
              <a:rPr lang="en-GB" sz="1100" b="1" dirty="0" smtClean="0">
                <a:latin typeface="Miriad Pro"/>
              </a:rPr>
              <a:t>Children- </a:t>
            </a:r>
            <a:r>
              <a:rPr lang="en-GB" sz="1100" dirty="0" smtClean="0">
                <a:latin typeface="Miriad Pro"/>
              </a:rPr>
              <a:t>Children were respected members of the Sioux. They were rarely punished: they may receive a stern look or a bucket of water thrown over them. They learned skills by copying the adults. They would often help the women to put up and take down the Tipis.</a:t>
            </a:r>
          </a:p>
          <a:p>
            <a:r>
              <a:rPr lang="en-GB" sz="1100" dirty="0" smtClean="0">
                <a:latin typeface="Miriad Pro"/>
              </a:rPr>
              <a:t>Warrior Society- Tribesmen were expected to join a ‘Warrior Society’. This was a social, political and ritual group.</a:t>
            </a:r>
          </a:p>
          <a:p>
            <a:endParaRPr lang="en-GB" dirty="0" smtClean="0">
              <a:latin typeface="Miriad Pro"/>
            </a:endParaRPr>
          </a:p>
        </p:txBody>
      </p:sp>
      <p:cxnSp>
        <p:nvCxnSpPr>
          <p:cNvPr id="27" name="Straight Connector 26"/>
          <p:cNvCxnSpPr/>
          <p:nvPr/>
        </p:nvCxnSpPr>
        <p:spPr>
          <a:xfrm>
            <a:off x="4644008" y="2924944"/>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024603" y="2924944"/>
            <a:ext cx="1513556" cy="276999"/>
          </a:xfrm>
          <a:prstGeom prst="rect">
            <a:avLst/>
          </a:prstGeom>
          <a:noFill/>
        </p:spPr>
        <p:txBody>
          <a:bodyPr wrap="none" rtlCol="0">
            <a:spAutoFit/>
          </a:bodyPr>
          <a:lstStyle/>
          <a:p>
            <a:pPr algn="ctr"/>
            <a:r>
              <a:rPr lang="en-GB" sz="1200" u="sng" dirty="0" smtClean="0">
                <a:latin typeface="Miriad Pro"/>
              </a:rPr>
              <a:t>The Sioux: Religion</a:t>
            </a:r>
            <a:endParaRPr lang="en-GB" sz="1200" u="sng" dirty="0">
              <a:latin typeface="Miriad Pro"/>
            </a:endParaRPr>
          </a:p>
        </p:txBody>
      </p:sp>
      <p:sp>
        <p:nvSpPr>
          <p:cNvPr id="29" name="Rectangle 28"/>
          <p:cNvSpPr/>
          <p:nvPr/>
        </p:nvSpPr>
        <p:spPr>
          <a:xfrm>
            <a:off x="4644008" y="3212976"/>
            <a:ext cx="4320480" cy="2970044"/>
          </a:xfrm>
          <a:prstGeom prst="rect">
            <a:avLst/>
          </a:prstGeom>
        </p:spPr>
        <p:txBody>
          <a:bodyPr wrap="square">
            <a:spAutoFit/>
          </a:bodyPr>
          <a:lstStyle/>
          <a:p>
            <a:r>
              <a:rPr lang="en-GB" sz="1100" b="1" dirty="0" smtClean="0">
                <a:latin typeface="Miriad Pro"/>
              </a:rPr>
              <a:t>Wakan Tanka- </a:t>
            </a:r>
            <a:r>
              <a:rPr lang="en-GB" sz="1100" dirty="0" smtClean="0">
                <a:latin typeface="Miriad Pro"/>
              </a:rPr>
              <a:t>They believed in the Wakan Tanka-  The Great Spirit. They believed it created the world and all that lived. They had a special bond with animals; they respected, cared and preserved. They believed in The Sioux Story of Creation- Eagle saved a girl and restarted the nation.</a:t>
            </a:r>
          </a:p>
          <a:p>
            <a:r>
              <a:rPr lang="en-GB" sz="1100" b="1" dirty="0" smtClean="0">
                <a:latin typeface="Miriad Pro"/>
              </a:rPr>
              <a:t>Spirits- </a:t>
            </a:r>
            <a:r>
              <a:rPr lang="en-GB" sz="1100" dirty="0" smtClean="0">
                <a:latin typeface="Miriad Pro"/>
              </a:rPr>
              <a:t>They believed that everything (including the world) was alive and had a spirit which they worshipped and gave offerings to.  The spirits were their Gods which helped them with their needs. </a:t>
            </a:r>
          </a:p>
          <a:p>
            <a:r>
              <a:rPr lang="en-GB" sz="1100" b="1" dirty="0" smtClean="0">
                <a:latin typeface="Miriad Pro"/>
              </a:rPr>
              <a:t>Circles- </a:t>
            </a:r>
            <a:r>
              <a:rPr lang="en-GB" sz="1100" dirty="0" smtClean="0">
                <a:latin typeface="Miriad Pro"/>
              </a:rPr>
              <a:t> Circles were symbolic because to them everything was circular- Horizon, village, circles of councils, Tipis etc. They sat in circles as it made them closer to the spirits and they believed the power of the world worked in circles.</a:t>
            </a:r>
          </a:p>
          <a:p>
            <a:r>
              <a:rPr lang="en-GB" sz="1100" b="1" dirty="0" smtClean="0">
                <a:latin typeface="Miriad Pro"/>
              </a:rPr>
              <a:t>Sacred Land- </a:t>
            </a:r>
            <a:r>
              <a:rPr lang="en-GB" sz="1100" dirty="0" smtClean="0">
                <a:latin typeface="Miriad Pro"/>
              </a:rPr>
              <a:t> They believed the land was their mother and that they were born from the land and that they’d go back into the land after death. Black Hills were sacred because of the story of creation.</a:t>
            </a:r>
            <a:r>
              <a:rPr lang="en-GB" sz="1100" b="1" dirty="0" smtClean="0">
                <a:latin typeface="Miriad Pro"/>
              </a:rPr>
              <a:t> </a:t>
            </a:r>
            <a:r>
              <a:rPr lang="en-GB" sz="1100" dirty="0" smtClean="0">
                <a:latin typeface="Miriad Pro"/>
              </a:rPr>
              <a:t>They believed in the spirit world and life after death.</a:t>
            </a:r>
          </a:p>
          <a:p>
            <a:endParaRPr lang="en-GB" sz="1100" dirty="0" smtClean="0">
              <a:latin typeface="Miriad Pro"/>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3" name="Group 22"/>
          <p:cNvGrpSpPr/>
          <p:nvPr/>
        </p:nvGrpSpPr>
        <p:grpSpPr>
          <a:xfrm>
            <a:off x="4644008" y="188640"/>
            <a:ext cx="4320480" cy="6480000"/>
            <a:chOff x="4572000" y="188640"/>
            <a:chExt cx="4320480" cy="6480000"/>
          </a:xfrm>
        </p:grpSpPr>
        <p:sp>
          <p:nvSpPr>
            <p:cNvPr id="21" name="Rectangle 20"/>
            <p:cNvSpPr/>
            <p:nvPr/>
          </p:nvSpPr>
          <p:spPr>
            <a:xfrm>
              <a:off x="4572000"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Rectangle 21"/>
            <p:cNvSpPr/>
            <p:nvPr/>
          </p:nvSpPr>
          <p:spPr>
            <a:xfrm>
              <a:off x="4572000" y="260648"/>
              <a:ext cx="4320480" cy="261610"/>
            </a:xfrm>
            <a:prstGeom prst="rect">
              <a:avLst/>
            </a:prstGeom>
          </p:spPr>
          <p:txBody>
            <a:bodyPr wrap="square">
              <a:spAutoFit/>
            </a:bodyPr>
            <a:lstStyle/>
            <a:p>
              <a:endParaRPr lang="en-GB" sz="1100" b="1" dirty="0" smtClean="0">
                <a:latin typeface="Miriad Pro"/>
              </a:endParaRPr>
            </a:p>
          </p:txBody>
        </p:sp>
      </p:grpSp>
      <p:sp>
        <p:nvSpPr>
          <p:cNvPr id="8" name="Rectangle 7"/>
          <p:cNvSpPr/>
          <p:nvPr/>
        </p:nvSpPr>
        <p:spPr>
          <a:xfrm>
            <a:off x="179512" y="260648"/>
            <a:ext cx="4320480" cy="1277273"/>
          </a:xfrm>
          <a:prstGeom prst="rect">
            <a:avLst/>
          </a:prstGeom>
        </p:spPr>
        <p:txBody>
          <a:bodyPr wrap="square">
            <a:spAutoFit/>
          </a:bodyPr>
          <a:lstStyle/>
          <a:p>
            <a:r>
              <a:rPr lang="en-GB" sz="1100" b="1" dirty="0" smtClean="0">
                <a:latin typeface="Miriad Pro"/>
              </a:rPr>
              <a:t>Visions- </a:t>
            </a:r>
            <a:r>
              <a:rPr lang="en-GB" sz="1100" dirty="0" smtClean="0">
                <a:latin typeface="Miriad Pro"/>
              </a:rPr>
              <a:t>They all wanted to have visions because it was how they contacted spirits. To get one they’d clean themselves in a sweatlodge then pray and would not eat until they had a vision. After visions the Medicine Man would interpret it  and that’s how they got their name. Girls got their vision during their first menstruation. Some vision were linked to war or battle and guided them through everyday life. </a:t>
            </a:r>
            <a:endParaRPr lang="en-GB" sz="1100" b="1" dirty="0" smtClean="0">
              <a:latin typeface="Miriad Pro"/>
            </a:endParaRPr>
          </a:p>
        </p:txBody>
      </p:sp>
      <p:sp>
        <p:nvSpPr>
          <p:cNvPr id="9" name="TextBox 8"/>
          <p:cNvSpPr txBox="1"/>
          <p:nvPr/>
        </p:nvSpPr>
        <p:spPr>
          <a:xfrm>
            <a:off x="1620982" y="1613897"/>
            <a:ext cx="1337226" cy="276999"/>
          </a:xfrm>
          <a:prstGeom prst="rect">
            <a:avLst/>
          </a:prstGeom>
          <a:noFill/>
        </p:spPr>
        <p:txBody>
          <a:bodyPr wrap="none" rtlCol="0">
            <a:spAutoFit/>
          </a:bodyPr>
          <a:lstStyle/>
          <a:p>
            <a:pPr algn="ctr"/>
            <a:r>
              <a:rPr lang="en-GB" sz="1200" u="sng" dirty="0" smtClean="0">
                <a:latin typeface="Miriad Pro"/>
              </a:rPr>
              <a:t>The Great Plains</a:t>
            </a:r>
            <a:endParaRPr lang="en-GB" sz="1200" u="sng" dirty="0">
              <a:latin typeface="Miriad Pro"/>
            </a:endParaRPr>
          </a:p>
        </p:txBody>
      </p:sp>
      <p:sp>
        <p:nvSpPr>
          <p:cNvPr id="10" name="TextBox 9"/>
          <p:cNvSpPr txBox="1"/>
          <p:nvPr/>
        </p:nvSpPr>
        <p:spPr>
          <a:xfrm>
            <a:off x="179512" y="1844824"/>
            <a:ext cx="4320480" cy="1461939"/>
          </a:xfrm>
          <a:prstGeom prst="rect">
            <a:avLst/>
          </a:prstGeom>
          <a:noFill/>
        </p:spPr>
        <p:txBody>
          <a:bodyPr wrap="square" rtlCol="0">
            <a:spAutoFit/>
          </a:bodyPr>
          <a:lstStyle/>
          <a:p>
            <a:r>
              <a:rPr lang="en-GB" sz="1200" u="sng" dirty="0" smtClean="0">
                <a:latin typeface="Miriad Pro"/>
              </a:rPr>
              <a:t>Problems Migrants Faced:</a:t>
            </a:r>
          </a:p>
          <a:p>
            <a:pPr>
              <a:buFontTx/>
              <a:buChar char="-"/>
            </a:pPr>
            <a:r>
              <a:rPr lang="en-GB" sz="1100" dirty="0" smtClean="0">
                <a:latin typeface="Miriad Pro"/>
              </a:rPr>
              <a:t>Extreme weather conditions (hot, dry, cold, storms, wind and rain etc)</a:t>
            </a:r>
          </a:p>
          <a:p>
            <a:pPr>
              <a:buFontTx/>
              <a:buChar char="-"/>
            </a:pPr>
            <a:r>
              <a:rPr lang="en-GB" sz="1100" dirty="0" smtClean="0">
                <a:latin typeface="Miriad Pro"/>
              </a:rPr>
              <a:t>Sheer length of the journey</a:t>
            </a:r>
          </a:p>
          <a:p>
            <a:pPr>
              <a:buFontTx/>
              <a:buChar char="-"/>
            </a:pPr>
            <a:r>
              <a:rPr lang="en-GB" sz="1100" dirty="0" smtClean="0">
                <a:latin typeface="Miriad Pro"/>
              </a:rPr>
              <a:t>Lack of trees (used for fires and fuel etc)</a:t>
            </a:r>
          </a:p>
          <a:p>
            <a:pPr>
              <a:buFontTx/>
              <a:buChar char="-"/>
            </a:pPr>
            <a:r>
              <a:rPr lang="en-GB" sz="1100" dirty="0" smtClean="0">
                <a:latin typeface="Miriad Pro"/>
              </a:rPr>
              <a:t>Threat of Indians</a:t>
            </a:r>
          </a:p>
          <a:p>
            <a:pPr>
              <a:buFontTx/>
              <a:buChar char="-"/>
            </a:pPr>
            <a:r>
              <a:rPr lang="en-GB" sz="1100" dirty="0" smtClean="0">
                <a:latin typeface="Miriad Pro"/>
              </a:rPr>
              <a:t>Threat of Grizzly Bears and Wolves)</a:t>
            </a:r>
          </a:p>
          <a:p>
            <a:pPr>
              <a:buFontTx/>
              <a:buChar char="-"/>
            </a:pPr>
            <a:r>
              <a:rPr lang="en-GB" sz="1100" dirty="0" smtClean="0">
                <a:latin typeface="Miriad Pro"/>
              </a:rPr>
              <a:t>Food and Water shortages</a:t>
            </a:r>
            <a:endParaRPr lang="en-GB" sz="1100" dirty="0">
              <a:latin typeface="Miriad Pro"/>
            </a:endParaRPr>
          </a:p>
        </p:txBody>
      </p:sp>
      <p:sp>
        <p:nvSpPr>
          <p:cNvPr id="11" name="TextBox 10"/>
          <p:cNvSpPr txBox="1"/>
          <p:nvPr/>
        </p:nvSpPr>
        <p:spPr>
          <a:xfrm>
            <a:off x="179512" y="3284984"/>
            <a:ext cx="4320480" cy="2723823"/>
          </a:xfrm>
          <a:prstGeom prst="rect">
            <a:avLst/>
          </a:prstGeom>
          <a:noFill/>
        </p:spPr>
        <p:txBody>
          <a:bodyPr wrap="square" rtlCol="0">
            <a:spAutoFit/>
          </a:bodyPr>
          <a:lstStyle/>
          <a:p>
            <a:r>
              <a:rPr lang="en-GB" sz="1200" u="sng" dirty="0" smtClean="0">
                <a:latin typeface="Miriad Pro"/>
              </a:rPr>
              <a:t>Reasons To Go West: Push &amp; Pull Factors</a:t>
            </a:r>
          </a:p>
          <a:p>
            <a:pPr>
              <a:buFontTx/>
              <a:buChar char="-"/>
            </a:pPr>
            <a:r>
              <a:rPr lang="en-GB" sz="1100" dirty="0" smtClean="0">
                <a:latin typeface="Miriad Pro"/>
              </a:rPr>
              <a:t>Disease</a:t>
            </a:r>
          </a:p>
          <a:p>
            <a:pPr>
              <a:buFontTx/>
              <a:buChar char="-"/>
            </a:pPr>
            <a:r>
              <a:rPr lang="en-GB" sz="1100" dirty="0" smtClean="0">
                <a:latin typeface="Miriad Pro"/>
              </a:rPr>
              <a:t>Overcrowding</a:t>
            </a:r>
          </a:p>
          <a:p>
            <a:pPr>
              <a:buFontTx/>
              <a:buChar char="-"/>
            </a:pPr>
            <a:r>
              <a:rPr lang="en-GB" sz="1100" dirty="0" smtClean="0">
                <a:latin typeface="Miriad Pro"/>
              </a:rPr>
              <a:t>Poverty</a:t>
            </a:r>
          </a:p>
          <a:p>
            <a:pPr>
              <a:buFontTx/>
              <a:buChar char="-"/>
            </a:pPr>
            <a:r>
              <a:rPr lang="en-GB" sz="1100" dirty="0" smtClean="0">
                <a:latin typeface="Miriad Pro"/>
              </a:rPr>
              <a:t>Persecution</a:t>
            </a:r>
          </a:p>
          <a:p>
            <a:pPr>
              <a:buFontTx/>
              <a:buChar char="-"/>
            </a:pPr>
            <a:r>
              <a:rPr lang="en-GB" sz="1100" dirty="0" smtClean="0">
                <a:latin typeface="Miriad Pro"/>
              </a:rPr>
              <a:t>Bad </a:t>
            </a:r>
            <a:r>
              <a:rPr lang="en-GB" sz="1100" dirty="0">
                <a:latin typeface="Miriad Pro"/>
              </a:rPr>
              <a:t>Q</a:t>
            </a:r>
            <a:r>
              <a:rPr lang="en-GB" sz="1100" dirty="0" smtClean="0">
                <a:latin typeface="Miriad Pro"/>
              </a:rPr>
              <a:t>uality </a:t>
            </a:r>
            <a:r>
              <a:rPr lang="en-GB" sz="1100" dirty="0">
                <a:latin typeface="Miriad Pro"/>
              </a:rPr>
              <a:t>O</a:t>
            </a:r>
            <a:r>
              <a:rPr lang="en-GB" sz="1100" dirty="0" smtClean="0">
                <a:latin typeface="Miriad Pro"/>
              </a:rPr>
              <a:t>f Life (no job or money etc.)</a:t>
            </a:r>
          </a:p>
          <a:p>
            <a:pPr>
              <a:buFontTx/>
              <a:buChar char="-"/>
            </a:pPr>
            <a:r>
              <a:rPr lang="en-GB" sz="1100" dirty="0" smtClean="0">
                <a:latin typeface="Miriad Pro"/>
              </a:rPr>
              <a:t>Government Encouragement</a:t>
            </a:r>
          </a:p>
          <a:p>
            <a:pPr>
              <a:buFontTx/>
              <a:buChar char="-"/>
            </a:pPr>
            <a:endParaRPr lang="en-GB" sz="1100" dirty="0">
              <a:latin typeface="Miriad Pro"/>
            </a:endParaRPr>
          </a:p>
          <a:p>
            <a:pPr>
              <a:buFontTx/>
              <a:buChar char="-"/>
            </a:pPr>
            <a:r>
              <a:rPr lang="en-GB" sz="1100" dirty="0" smtClean="0">
                <a:latin typeface="Miriad Pro"/>
              </a:rPr>
              <a:t>Inspiration From Others Who’d Gone</a:t>
            </a:r>
            <a:endParaRPr lang="en-GB" sz="1100" dirty="0">
              <a:latin typeface="Miriad Pro"/>
            </a:endParaRPr>
          </a:p>
          <a:p>
            <a:pPr>
              <a:buFontTx/>
              <a:buChar char="-"/>
            </a:pPr>
            <a:r>
              <a:rPr lang="en-GB" sz="1100" dirty="0" smtClean="0">
                <a:latin typeface="Miriad Pro"/>
              </a:rPr>
              <a:t>Cheap Land</a:t>
            </a:r>
          </a:p>
          <a:p>
            <a:pPr>
              <a:buFontTx/>
              <a:buChar char="-"/>
            </a:pPr>
            <a:r>
              <a:rPr lang="en-GB" sz="1100" dirty="0" smtClean="0">
                <a:latin typeface="Miriad Pro"/>
              </a:rPr>
              <a:t>Fertile Land</a:t>
            </a:r>
          </a:p>
          <a:p>
            <a:pPr>
              <a:buFontTx/>
              <a:buChar char="-"/>
            </a:pPr>
            <a:r>
              <a:rPr lang="en-GB" sz="1100" dirty="0" smtClean="0">
                <a:latin typeface="Miriad Pro"/>
              </a:rPr>
              <a:t>Better Weather</a:t>
            </a:r>
          </a:p>
          <a:p>
            <a:pPr>
              <a:buFontTx/>
              <a:buChar char="-"/>
            </a:pPr>
            <a:r>
              <a:rPr lang="en-GB" sz="1100" dirty="0" smtClean="0">
                <a:latin typeface="Miriad Pro"/>
              </a:rPr>
              <a:t>Job Prospects</a:t>
            </a:r>
          </a:p>
          <a:p>
            <a:pPr>
              <a:buFontTx/>
              <a:buChar char="-"/>
            </a:pPr>
            <a:r>
              <a:rPr lang="en-GB" sz="1100" dirty="0" smtClean="0">
                <a:latin typeface="Miriad Pro"/>
              </a:rPr>
              <a:t>Acceptance (religion and colour etc.)</a:t>
            </a:r>
          </a:p>
          <a:p>
            <a:pPr>
              <a:buFontTx/>
              <a:buChar char="-"/>
            </a:pPr>
            <a:endParaRPr lang="en-GB" sz="1600" dirty="0">
              <a:latin typeface="Miriad Pro"/>
            </a:endParaRPr>
          </a:p>
        </p:txBody>
      </p:sp>
      <p:cxnSp>
        <p:nvCxnSpPr>
          <p:cNvPr id="12" name="Straight Connector 11"/>
          <p:cNvCxnSpPr/>
          <p:nvPr/>
        </p:nvCxnSpPr>
        <p:spPr>
          <a:xfrm>
            <a:off x="179512" y="1556792"/>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228184" y="260648"/>
            <a:ext cx="1156086" cy="276999"/>
          </a:xfrm>
          <a:prstGeom prst="rect">
            <a:avLst/>
          </a:prstGeom>
          <a:noFill/>
        </p:spPr>
        <p:txBody>
          <a:bodyPr wrap="none" rtlCol="0">
            <a:spAutoFit/>
          </a:bodyPr>
          <a:lstStyle/>
          <a:p>
            <a:pPr algn="ctr"/>
            <a:r>
              <a:rPr lang="en-GB" sz="1200" u="sng" dirty="0" smtClean="0">
                <a:latin typeface="Miriad Pro"/>
              </a:rPr>
              <a:t>Mountain Men</a:t>
            </a:r>
            <a:endParaRPr lang="en-GB" sz="1200" u="sng" dirty="0">
              <a:latin typeface="Miriad Pro"/>
            </a:endParaRPr>
          </a:p>
        </p:txBody>
      </p:sp>
      <p:sp>
        <p:nvSpPr>
          <p:cNvPr id="14" name="TextBox 13"/>
          <p:cNvSpPr txBox="1"/>
          <p:nvPr/>
        </p:nvSpPr>
        <p:spPr>
          <a:xfrm>
            <a:off x="4644008" y="476672"/>
            <a:ext cx="4320480" cy="1615827"/>
          </a:xfrm>
          <a:prstGeom prst="rect">
            <a:avLst/>
          </a:prstGeom>
          <a:noFill/>
        </p:spPr>
        <p:txBody>
          <a:bodyPr wrap="square" rtlCol="0">
            <a:spAutoFit/>
          </a:bodyPr>
          <a:lstStyle/>
          <a:p>
            <a:r>
              <a:rPr lang="en-GB" sz="1200" u="sng" dirty="0" smtClean="0">
                <a:latin typeface="Miriad Pro"/>
              </a:rPr>
              <a:t>Problems Mountain Men Faced:</a:t>
            </a:r>
          </a:p>
          <a:p>
            <a:pPr>
              <a:buFontTx/>
              <a:buChar char="-"/>
            </a:pPr>
            <a:r>
              <a:rPr lang="en-GB" sz="1100" dirty="0" smtClean="0">
                <a:latin typeface="Miriad Pro"/>
              </a:rPr>
              <a:t>Wading through water to set traps.</a:t>
            </a:r>
          </a:p>
          <a:p>
            <a:pPr>
              <a:buFontTx/>
              <a:buChar char="-"/>
            </a:pPr>
            <a:r>
              <a:rPr lang="en-GB" sz="1100" dirty="0" smtClean="0">
                <a:latin typeface="Miriad Pro"/>
              </a:rPr>
              <a:t> Heat and blizzards</a:t>
            </a:r>
          </a:p>
          <a:p>
            <a:pPr>
              <a:buFontTx/>
              <a:buChar char="-"/>
            </a:pPr>
            <a:r>
              <a:rPr lang="en-GB" sz="1100" dirty="0" smtClean="0">
                <a:latin typeface="Miriad Pro"/>
              </a:rPr>
              <a:t>Threat Of Grizzly Bears</a:t>
            </a:r>
          </a:p>
          <a:p>
            <a:pPr>
              <a:buFontTx/>
              <a:buChar char="-"/>
            </a:pPr>
            <a:r>
              <a:rPr lang="en-GB" sz="1100" dirty="0" smtClean="0">
                <a:latin typeface="Miriad Pro"/>
              </a:rPr>
              <a:t> Running out of food</a:t>
            </a:r>
          </a:p>
          <a:p>
            <a:pPr>
              <a:buFontTx/>
              <a:buChar char="-"/>
            </a:pPr>
            <a:r>
              <a:rPr lang="en-GB" sz="1100" dirty="0" smtClean="0">
                <a:latin typeface="Miriad Pro"/>
              </a:rPr>
              <a:t>Threat of Indians</a:t>
            </a:r>
          </a:p>
          <a:p>
            <a:pPr>
              <a:buFontTx/>
              <a:buChar char="-"/>
            </a:pPr>
            <a:endParaRPr lang="en-GB" sz="1600" dirty="0" smtClean="0">
              <a:latin typeface="Miriad Pro"/>
            </a:endParaRPr>
          </a:p>
          <a:p>
            <a:endParaRPr lang="en-GB" sz="1600" dirty="0">
              <a:latin typeface="Miriad Pro"/>
            </a:endParaRPr>
          </a:p>
        </p:txBody>
      </p:sp>
      <p:sp>
        <p:nvSpPr>
          <p:cNvPr id="16" name="TextBox 15"/>
          <p:cNvSpPr txBox="1"/>
          <p:nvPr/>
        </p:nvSpPr>
        <p:spPr>
          <a:xfrm>
            <a:off x="4644008" y="1700809"/>
            <a:ext cx="4320480" cy="1954381"/>
          </a:xfrm>
          <a:prstGeom prst="rect">
            <a:avLst/>
          </a:prstGeom>
          <a:noFill/>
        </p:spPr>
        <p:txBody>
          <a:bodyPr wrap="square" rtlCol="0">
            <a:spAutoFit/>
          </a:bodyPr>
          <a:lstStyle/>
          <a:p>
            <a:r>
              <a:rPr lang="en-GB" sz="1200" u="sng" dirty="0" smtClean="0">
                <a:latin typeface="Miriad Pro"/>
              </a:rPr>
              <a:t>How They Affected Indians:</a:t>
            </a:r>
          </a:p>
          <a:p>
            <a:pPr>
              <a:buFontTx/>
              <a:buChar char="-"/>
            </a:pPr>
            <a:r>
              <a:rPr lang="en-GB" sz="1100" dirty="0" smtClean="0">
                <a:latin typeface="Miriad Pro"/>
              </a:rPr>
              <a:t>Introduced them to guns and alcohol.</a:t>
            </a:r>
          </a:p>
          <a:p>
            <a:pPr>
              <a:buFontTx/>
              <a:buChar char="-"/>
            </a:pPr>
            <a:r>
              <a:rPr lang="en-GB" sz="1100" dirty="0" smtClean="0">
                <a:latin typeface="Miriad Pro"/>
              </a:rPr>
              <a:t> Traded with them</a:t>
            </a:r>
          </a:p>
          <a:p>
            <a:pPr>
              <a:buFontTx/>
              <a:buChar char="-"/>
            </a:pPr>
            <a:r>
              <a:rPr lang="en-GB" sz="1100" dirty="0" smtClean="0">
                <a:latin typeface="Miriad Pro"/>
              </a:rPr>
              <a:t> Brought smallpox and STI’s due to relationships with Indian women.</a:t>
            </a:r>
          </a:p>
          <a:p>
            <a:pPr>
              <a:buFontTx/>
              <a:buChar char="-"/>
            </a:pPr>
            <a:r>
              <a:rPr lang="en-GB" sz="1100" dirty="0" smtClean="0">
                <a:latin typeface="Miriad Pro"/>
              </a:rPr>
              <a:t> Married Indian women</a:t>
            </a:r>
          </a:p>
          <a:p>
            <a:pPr>
              <a:buFontTx/>
              <a:buChar char="-"/>
            </a:pPr>
            <a:r>
              <a:rPr lang="en-GB" sz="1100" dirty="0" smtClean="0">
                <a:latin typeface="Miriad Pro"/>
              </a:rPr>
              <a:t> Some were enemies with certain Indians.</a:t>
            </a:r>
          </a:p>
          <a:p>
            <a:pPr>
              <a:buFontTx/>
              <a:buChar char="-"/>
            </a:pPr>
            <a:r>
              <a:rPr lang="en-GB" sz="1100" dirty="0" smtClean="0">
                <a:latin typeface="Miriad Pro"/>
              </a:rPr>
              <a:t> Started the destruction of Indian life.</a:t>
            </a:r>
          </a:p>
          <a:p>
            <a:pPr>
              <a:buFontTx/>
              <a:buChar char="-"/>
            </a:pPr>
            <a:endParaRPr lang="en-GB" sz="1600" dirty="0" smtClean="0">
              <a:latin typeface="Miriad Pro"/>
            </a:endParaRPr>
          </a:p>
          <a:p>
            <a:endParaRPr lang="en-GB" sz="1600" dirty="0">
              <a:latin typeface="Miriad Pro"/>
            </a:endParaRPr>
          </a:p>
        </p:txBody>
      </p:sp>
      <p:sp>
        <p:nvSpPr>
          <p:cNvPr id="17" name="TextBox 16"/>
          <p:cNvSpPr txBox="1"/>
          <p:nvPr/>
        </p:nvSpPr>
        <p:spPr>
          <a:xfrm>
            <a:off x="4644008" y="3284984"/>
            <a:ext cx="4320480" cy="3739485"/>
          </a:xfrm>
          <a:prstGeom prst="rect">
            <a:avLst/>
          </a:prstGeom>
          <a:noFill/>
        </p:spPr>
        <p:txBody>
          <a:bodyPr wrap="square" rtlCol="0">
            <a:spAutoFit/>
          </a:bodyPr>
          <a:lstStyle/>
          <a:p>
            <a:r>
              <a:rPr lang="en-GB" sz="1200" u="sng" dirty="0" smtClean="0">
                <a:latin typeface="Miriad Pro"/>
              </a:rPr>
              <a:t>Jim Bridger:</a:t>
            </a:r>
          </a:p>
          <a:p>
            <a:pPr>
              <a:buFontTx/>
              <a:buChar char="-"/>
            </a:pPr>
            <a:r>
              <a:rPr lang="en-GB" sz="1100" dirty="0" smtClean="0">
                <a:latin typeface="Miriad Pro"/>
              </a:rPr>
              <a:t>Started off on the Upper Missouri Expedition with General William Ashley.</a:t>
            </a:r>
          </a:p>
          <a:p>
            <a:pPr>
              <a:buFontTx/>
              <a:buChar char="-"/>
            </a:pPr>
            <a:r>
              <a:rPr lang="en-GB" sz="1100" dirty="0" smtClean="0">
                <a:latin typeface="Miriad Pro"/>
              </a:rPr>
              <a:t> First white man to discover the Great Salt Lake in 1824.</a:t>
            </a:r>
          </a:p>
          <a:p>
            <a:pPr>
              <a:buFontTx/>
              <a:buChar char="-"/>
            </a:pPr>
            <a:r>
              <a:rPr lang="en-GB" sz="1100" dirty="0" smtClean="0">
                <a:latin typeface="Miriad Pro"/>
              </a:rPr>
              <a:t> Bought the Rocky Mountain Fur Company and built a trading post (Fort Bridger) to supply migrants on the Oregon Trail when the trade collapsed.</a:t>
            </a:r>
          </a:p>
          <a:p>
            <a:pPr>
              <a:buFontTx/>
              <a:buChar char="-"/>
            </a:pPr>
            <a:r>
              <a:rPr lang="en-GB" sz="1100" dirty="0" smtClean="0">
                <a:latin typeface="Miriad Pro"/>
              </a:rPr>
              <a:t> Led hundreds of wagon trains through the Rockies.</a:t>
            </a:r>
          </a:p>
          <a:p>
            <a:pPr>
              <a:buFontTx/>
              <a:buChar char="-"/>
            </a:pPr>
            <a:r>
              <a:rPr lang="en-GB" sz="1100" dirty="0" smtClean="0">
                <a:latin typeface="Miriad Pro"/>
              </a:rPr>
              <a:t>Discovered a pass which shorted the Oregon Trail by 61 miles in 1850- Bridger Pass which was chosen as the route for Union Pacific Railroad and Interstate 80.</a:t>
            </a:r>
          </a:p>
          <a:p>
            <a:pPr>
              <a:buFontTx/>
              <a:buChar char="-"/>
            </a:pPr>
            <a:r>
              <a:rPr lang="en-GB" sz="1100" dirty="0" smtClean="0">
                <a:latin typeface="Miriad Pro"/>
              </a:rPr>
              <a:t> Created the Bridger Trail in 1864- an alternative route from Wyoming to Montana gold fields.</a:t>
            </a:r>
          </a:p>
          <a:p>
            <a:pPr>
              <a:buFontTx/>
              <a:buChar char="-"/>
            </a:pPr>
            <a:r>
              <a:rPr lang="en-GB" sz="1100" dirty="0" smtClean="0">
                <a:latin typeface="Miriad Pro"/>
              </a:rPr>
              <a:t> Worked as a guide and army scout during the first Powder River Expedition against the Sioux and Cheyenne who blocked the Bozeman Trail. </a:t>
            </a:r>
          </a:p>
          <a:p>
            <a:pPr>
              <a:buFontTx/>
              <a:buChar char="-"/>
            </a:pPr>
            <a:r>
              <a:rPr lang="en-GB" sz="1100" dirty="0" smtClean="0">
                <a:latin typeface="Miriad Pro"/>
              </a:rPr>
              <a:t> Discharged from the army in 1865- blind, arthritis and Rheumatism. </a:t>
            </a:r>
          </a:p>
          <a:p>
            <a:pPr>
              <a:buFontTx/>
              <a:buChar char="-"/>
            </a:pPr>
            <a:r>
              <a:rPr lang="en-GB" sz="1100" dirty="0" smtClean="0">
                <a:latin typeface="Miriad Pro"/>
              </a:rPr>
              <a:t>Died in 1881 on his farm in Kansas City, Missouri. </a:t>
            </a:r>
          </a:p>
          <a:p>
            <a:pPr>
              <a:buFontTx/>
              <a:buChar char="-"/>
            </a:pPr>
            <a:endParaRPr lang="en-GB" sz="1100" dirty="0" smtClean="0">
              <a:latin typeface="Miriad Pro"/>
            </a:endParaRPr>
          </a:p>
          <a:p>
            <a:endParaRPr lang="en-GB" sz="1600" dirty="0">
              <a:latin typeface="Miriad Pro"/>
            </a:endParaRPr>
          </a:p>
        </p:txBody>
      </p:sp>
      <p:cxnSp>
        <p:nvCxnSpPr>
          <p:cNvPr id="18" name="Straight Connector 17"/>
          <p:cNvCxnSpPr/>
          <p:nvPr/>
        </p:nvCxnSpPr>
        <p:spPr>
          <a:xfrm>
            <a:off x="179512" y="6021288"/>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 name="Group 9"/>
          <p:cNvGrpSpPr/>
          <p:nvPr/>
        </p:nvGrpSpPr>
        <p:grpSpPr>
          <a:xfrm>
            <a:off x="4644008" y="188640"/>
            <a:ext cx="4320480" cy="6480000"/>
            <a:chOff x="179512" y="188640"/>
            <a:chExt cx="4320480" cy="6480000"/>
          </a:xfrm>
        </p:grpSpPr>
        <p:sp>
          <p:nvSpPr>
            <p:cNvPr id="12" name="Rectangle 11"/>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p:cNvSpPr txBox="1"/>
            <p:nvPr/>
          </p:nvSpPr>
          <p:spPr>
            <a:xfrm>
              <a:off x="179512" y="476672"/>
              <a:ext cx="4320480" cy="261610"/>
            </a:xfrm>
            <a:prstGeom prst="rect">
              <a:avLst/>
            </a:prstGeom>
            <a:noFill/>
          </p:spPr>
          <p:txBody>
            <a:bodyPr wrap="square" rtlCol="0">
              <a:spAutoFit/>
            </a:bodyPr>
            <a:lstStyle/>
            <a:p>
              <a:pPr>
                <a:buFontTx/>
                <a:buChar char="-"/>
              </a:pPr>
              <a:endParaRPr lang="en-GB" sz="1100" dirty="0" smtClean="0">
                <a:latin typeface="Miriad Pro"/>
              </a:endParaRPr>
            </a:p>
          </p:txBody>
        </p:sp>
      </p:grpSp>
      <p:sp>
        <p:nvSpPr>
          <p:cNvPr id="13" name="Rectangle 12"/>
          <p:cNvSpPr/>
          <p:nvPr/>
        </p:nvSpPr>
        <p:spPr>
          <a:xfrm>
            <a:off x="179512" y="260648"/>
            <a:ext cx="4320480" cy="954107"/>
          </a:xfrm>
          <a:prstGeom prst="rect">
            <a:avLst/>
          </a:prstGeom>
        </p:spPr>
        <p:txBody>
          <a:bodyPr wrap="square">
            <a:spAutoFit/>
          </a:bodyPr>
          <a:lstStyle/>
          <a:p>
            <a:r>
              <a:rPr lang="en-GB" sz="1200" u="sng" dirty="0" smtClean="0">
                <a:latin typeface="Miriad Pro"/>
              </a:rPr>
              <a:t>What Mountain Men Were Saying:</a:t>
            </a:r>
          </a:p>
          <a:p>
            <a:pPr>
              <a:buFontTx/>
              <a:buChar char="-"/>
            </a:pPr>
            <a:r>
              <a:rPr lang="en-GB" sz="1100" dirty="0" smtClean="0">
                <a:latin typeface="Miriad Pro"/>
              </a:rPr>
              <a:t>‘A place where the sun always shone and fruit grew everywhere.’ About California</a:t>
            </a:r>
          </a:p>
          <a:p>
            <a:pPr>
              <a:buFontTx/>
              <a:buChar char="-"/>
            </a:pPr>
            <a:r>
              <a:rPr lang="en-GB" sz="1100" dirty="0" smtClean="0">
                <a:latin typeface="Miriad Pro"/>
              </a:rPr>
              <a:t> Large supply of furs, rivers full of fish and perfect farming land. About Oregon</a:t>
            </a:r>
          </a:p>
        </p:txBody>
      </p:sp>
      <p:sp>
        <p:nvSpPr>
          <p:cNvPr id="17" name="TextBox 16"/>
          <p:cNvSpPr txBox="1"/>
          <p:nvPr/>
        </p:nvSpPr>
        <p:spPr>
          <a:xfrm>
            <a:off x="179512" y="1196752"/>
            <a:ext cx="4320480" cy="954107"/>
          </a:xfrm>
          <a:prstGeom prst="rect">
            <a:avLst/>
          </a:prstGeom>
          <a:noFill/>
        </p:spPr>
        <p:txBody>
          <a:bodyPr wrap="square" rtlCol="0">
            <a:spAutoFit/>
          </a:bodyPr>
          <a:lstStyle/>
          <a:p>
            <a:r>
              <a:rPr lang="en-GB" sz="1200" u="sng" dirty="0" smtClean="0">
                <a:latin typeface="Miriad Pro"/>
              </a:rPr>
              <a:t>The Truth:</a:t>
            </a:r>
          </a:p>
          <a:p>
            <a:r>
              <a:rPr lang="en-GB" sz="1100" dirty="0" smtClean="0">
                <a:latin typeface="Miriad Pro"/>
              </a:rPr>
              <a:t>Weather- Extremely hot, storms, awful rain, ice and snow.</a:t>
            </a:r>
          </a:p>
          <a:p>
            <a:r>
              <a:rPr lang="en-GB" sz="1100" dirty="0" smtClean="0">
                <a:latin typeface="Miriad Pro"/>
              </a:rPr>
              <a:t>Food and water- Running out, needing to find alternatives: melting snow and eating dead companions.  </a:t>
            </a:r>
          </a:p>
          <a:p>
            <a:endParaRPr lang="en-GB" sz="1100" dirty="0">
              <a:latin typeface="Miriad Pro"/>
            </a:endParaRPr>
          </a:p>
        </p:txBody>
      </p:sp>
      <p:sp>
        <p:nvSpPr>
          <p:cNvPr id="18" name="TextBox 17"/>
          <p:cNvSpPr txBox="1"/>
          <p:nvPr/>
        </p:nvSpPr>
        <p:spPr>
          <a:xfrm>
            <a:off x="1702737" y="2060848"/>
            <a:ext cx="1217001" cy="276999"/>
          </a:xfrm>
          <a:prstGeom prst="rect">
            <a:avLst/>
          </a:prstGeom>
          <a:noFill/>
        </p:spPr>
        <p:txBody>
          <a:bodyPr wrap="none" rtlCol="0">
            <a:spAutoFit/>
          </a:bodyPr>
          <a:lstStyle/>
          <a:p>
            <a:pPr algn="ctr"/>
            <a:r>
              <a:rPr lang="en-GB" sz="1200" u="sng" dirty="0" smtClean="0">
                <a:latin typeface="Miriad Pro"/>
              </a:rPr>
              <a:t>The Gold Rush</a:t>
            </a:r>
            <a:endParaRPr lang="en-GB" sz="1200" u="sng" dirty="0">
              <a:latin typeface="Miriad Pro"/>
            </a:endParaRPr>
          </a:p>
        </p:txBody>
      </p:sp>
      <p:sp>
        <p:nvSpPr>
          <p:cNvPr id="19" name="TextBox 18"/>
          <p:cNvSpPr txBox="1"/>
          <p:nvPr/>
        </p:nvSpPr>
        <p:spPr>
          <a:xfrm>
            <a:off x="179512" y="2348880"/>
            <a:ext cx="4320480" cy="2323713"/>
          </a:xfrm>
          <a:prstGeom prst="rect">
            <a:avLst/>
          </a:prstGeom>
          <a:noFill/>
        </p:spPr>
        <p:txBody>
          <a:bodyPr wrap="square" rtlCol="0">
            <a:spAutoFit/>
          </a:bodyPr>
          <a:lstStyle/>
          <a:p>
            <a:r>
              <a:rPr lang="en-GB" sz="1200" u="sng" dirty="0" smtClean="0">
                <a:latin typeface="Miriad Pro"/>
              </a:rPr>
              <a:t>The Good:</a:t>
            </a:r>
          </a:p>
          <a:p>
            <a:pPr>
              <a:buFontTx/>
              <a:buChar char="-"/>
            </a:pPr>
            <a:r>
              <a:rPr lang="en-GB" sz="1100" dirty="0" smtClean="0">
                <a:latin typeface="Miriad Pro"/>
              </a:rPr>
              <a:t>Gave people a purpose: a job and to find gold.</a:t>
            </a:r>
          </a:p>
          <a:p>
            <a:pPr>
              <a:buFontTx/>
              <a:buChar char="-"/>
            </a:pPr>
            <a:r>
              <a:rPr lang="en-GB" sz="1100" dirty="0" smtClean="0">
                <a:latin typeface="Miriad Pro"/>
              </a:rPr>
              <a:t> Helped the financial climate of San Francisco.</a:t>
            </a:r>
          </a:p>
          <a:p>
            <a:pPr>
              <a:buFontTx/>
              <a:buChar char="-"/>
            </a:pPr>
            <a:r>
              <a:rPr lang="en-GB" sz="1100" dirty="0" smtClean="0">
                <a:latin typeface="Miriad Pro"/>
              </a:rPr>
              <a:t> Gave USA  a major role in the world trade.</a:t>
            </a:r>
          </a:p>
          <a:p>
            <a:pPr>
              <a:buFontTx/>
              <a:buChar char="-"/>
            </a:pPr>
            <a:r>
              <a:rPr lang="en-GB" sz="1100" dirty="0" smtClean="0">
                <a:latin typeface="Miriad Pro"/>
              </a:rPr>
              <a:t> Chance of wealth, money and fortune etc. </a:t>
            </a:r>
            <a:endParaRPr lang="en-GB" sz="1100" u="sng" dirty="0" smtClean="0">
              <a:latin typeface="Miriad Pro"/>
            </a:endParaRPr>
          </a:p>
          <a:p>
            <a:r>
              <a:rPr lang="en-GB" sz="1200" u="sng" dirty="0" smtClean="0">
                <a:latin typeface="Miriad Pro"/>
              </a:rPr>
              <a:t>The Bad:</a:t>
            </a:r>
          </a:p>
          <a:p>
            <a:pPr>
              <a:buFontTx/>
              <a:buChar char="-"/>
            </a:pPr>
            <a:r>
              <a:rPr lang="en-GB" sz="1100" dirty="0" smtClean="0">
                <a:latin typeface="Miriad Pro"/>
              </a:rPr>
              <a:t>Racial conflict (often between Americans and Chinese).</a:t>
            </a:r>
            <a:endParaRPr lang="en-GB" sz="1100" dirty="0">
              <a:latin typeface="Miriad Pro"/>
            </a:endParaRPr>
          </a:p>
          <a:p>
            <a:pPr>
              <a:buFontTx/>
              <a:buChar char="-"/>
            </a:pPr>
            <a:r>
              <a:rPr lang="en-GB" sz="1100" dirty="0" smtClean="0">
                <a:latin typeface="Miriad Pro"/>
              </a:rPr>
              <a:t> Taxes were put upon foreign workers- this led to resentment.</a:t>
            </a:r>
          </a:p>
          <a:p>
            <a:pPr>
              <a:buFontTx/>
              <a:buChar char="-"/>
            </a:pPr>
            <a:r>
              <a:rPr lang="en-GB" sz="1100" dirty="0" smtClean="0">
                <a:latin typeface="Miriad Pro"/>
              </a:rPr>
              <a:t> Most Indians were wiped out.</a:t>
            </a:r>
          </a:p>
          <a:p>
            <a:pPr>
              <a:buFontTx/>
              <a:buChar char="-"/>
            </a:pPr>
            <a:r>
              <a:rPr lang="en-GB" sz="1100" dirty="0" smtClean="0">
                <a:latin typeface="Miriad Pro"/>
              </a:rPr>
              <a:t> ‘Sacred Land’ was disrespected. People went searching on the Black Hills.</a:t>
            </a:r>
          </a:p>
          <a:p>
            <a:pPr>
              <a:buFontTx/>
              <a:buChar char="-"/>
            </a:pPr>
            <a:r>
              <a:rPr lang="en-GB" sz="1100" dirty="0" smtClean="0">
                <a:latin typeface="Miriad Pro"/>
              </a:rPr>
              <a:t> Jealousy, arguments and greed. </a:t>
            </a:r>
          </a:p>
          <a:p>
            <a:pPr>
              <a:buFontTx/>
              <a:buChar char="-"/>
            </a:pPr>
            <a:r>
              <a:rPr lang="en-GB" sz="1100" dirty="0" smtClean="0">
                <a:latin typeface="Miriad Pro"/>
              </a:rPr>
              <a:t> Increase in crime. </a:t>
            </a:r>
          </a:p>
        </p:txBody>
      </p:sp>
      <p:cxnSp>
        <p:nvCxnSpPr>
          <p:cNvPr id="20" name="Straight Connector 19"/>
          <p:cNvCxnSpPr/>
          <p:nvPr/>
        </p:nvCxnSpPr>
        <p:spPr>
          <a:xfrm>
            <a:off x="179512" y="2060848"/>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79512" y="4725144"/>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989165" y="4723308"/>
            <a:ext cx="824265" cy="276999"/>
          </a:xfrm>
          <a:prstGeom prst="rect">
            <a:avLst/>
          </a:prstGeom>
          <a:noFill/>
        </p:spPr>
        <p:txBody>
          <a:bodyPr wrap="none" rtlCol="0">
            <a:spAutoFit/>
          </a:bodyPr>
          <a:lstStyle/>
          <a:p>
            <a:pPr algn="ctr"/>
            <a:r>
              <a:rPr lang="en-GB" sz="1200" u="sng" dirty="0" smtClean="0">
                <a:latin typeface="Miriad Pro"/>
              </a:rPr>
              <a:t>Mormons</a:t>
            </a:r>
            <a:endParaRPr lang="en-GB" sz="1100" u="sng" dirty="0">
              <a:latin typeface="Miriad Pro"/>
            </a:endParaRPr>
          </a:p>
        </p:txBody>
      </p:sp>
      <p:sp>
        <p:nvSpPr>
          <p:cNvPr id="23" name="TextBox 22"/>
          <p:cNvSpPr txBox="1"/>
          <p:nvPr/>
        </p:nvSpPr>
        <p:spPr>
          <a:xfrm>
            <a:off x="179512" y="5011340"/>
            <a:ext cx="4320480" cy="1123384"/>
          </a:xfrm>
          <a:prstGeom prst="rect">
            <a:avLst/>
          </a:prstGeom>
          <a:noFill/>
        </p:spPr>
        <p:txBody>
          <a:bodyPr wrap="square" rtlCol="0">
            <a:spAutoFit/>
          </a:bodyPr>
          <a:lstStyle/>
          <a:p>
            <a:r>
              <a:rPr lang="en-GB" sz="1200" u="sng" dirty="0" smtClean="0">
                <a:latin typeface="Miriad Pro"/>
              </a:rPr>
              <a:t>Joseph Smith’s Strengths &amp; Achievements:</a:t>
            </a:r>
          </a:p>
          <a:p>
            <a:pPr>
              <a:buFontTx/>
              <a:buChar char="-"/>
            </a:pPr>
            <a:r>
              <a:rPr lang="en-GB" sz="1100" dirty="0" smtClean="0">
                <a:latin typeface="Miriad Pro"/>
              </a:rPr>
              <a:t>Influencing so many people.</a:t>
            </a:r>
          </a:p>
          <a:p>
            <a:pPr>
              <a:buFontTx/>
              <a:buChar char="-"/>
            </a:pPr>
            <a:r>
              <a:rPr lang="en-GB" sz="1100" dirty="0" smtClean="0">
                <a:latin typeface="Miriad Pro"/>
              </a:rPr>
              <a:t>Charisma</a:t>
            </a:r>
          </a:p>
          <a:p>
            <a:pPr>
              <a:buFontTx/>
              <a:buChar char="-"/>
            </a:pPr>
            <a:r>
              <a:rPr lang="en-GB" sz="1100" dirty="0" smtClean="0">
                <a:latin typeface="Miriad Pro"/>
              </a:rPr>
              <a:t> Having various businesses- more money.</a:t>
            </a:r>
          </a:p>
          <a:p>
            <a:pPr>
              <a:buFontTx/>
              <a:buChar char="-"/>
            </a:pPr>
            <a:r>
              <a:rPr lang="en-GB" sz="1100" dirty="0" smtClean="0">
                <a:latin typeface="Miriad Pro"/>
              </a:rPr>
              <a:t> Always stuck to what he thought and was determined.</a:t>
            </a:r>
          </a:p>
          <a:p>
            <a:pPr>
              <a:buFontTx/>
              <a:buChar char="-"/>
            </a:pPr>
            <a:r>
              <a:rPr lang="en-GB" sz="1100" dirty="0" smtClean="0">
                <a:latin typeface="Miriad Pro"/>
              </a:rPr>
              <a:t> Against slavery</a:t>
            </a:r>
          </a:p>
        </p:txBody>
      </p:sp>
      <p:sp>
        <p:nvSpPr>
          <p:cNvPr id="24" name="Rectangle 23"/>
          <p:cNvSpPr/>
          <p:nvPr/>
        </p:nvSpPr>
        <p:spPr>
          <a:xfrm>
            <a:off x="4644008" y="260648"/>
            <a:ext cx="4320480" cy="2846933"/>
          </a:xfrm>
          <a:prstGeom prst="rect">
            <a:avLst/>
          </a:prstGeom>
        </p:spPr>
        <p:txBody>
          <a:bodyPr wrap="square">
            <a:spAutoFit/>
          </a:bodyPr>
          <a:lstStyle/>
          <a:p>
            <a:r>
              <a:rPr lang="en-GB" sz="1200" u="sng" dirty="0" smtClean="0">
                <a:latin typeface="Miriad Pro"/>
              </a:rPr>
              <a:t>Joseph Smith’s Weaknesses &amp; Failures:</a:t>
            </a:r>
          </a:p>
          <a:p>
            <a:pPr>
              <a:buFontTx/>
              <a:buChar char="-"/>
            </a:pPr>
            <a:r>
              <a:rPr lang="en-GB" sz="1100" dirty="0" smtClean="0">
                <a:latin typeface="Miriad Pro"/>
              </a:rPr>
              <a:t> Many non-Mormons were against his ideas- polygamy. </a:t>
            </a:r>
          </a:p>
          <a:p>
            <a:pPr>
              <a:buFontTx/>
              <a:buChar char="-"/>
            </a:pPr>
            <a:r>
              <a:rPr lang="en-GB" sz="1100" dirty="0" smtClean="0">
                <a:latin typeface="Miriad Pro"/>
              </a:rPr>
              <a:t> Destroying the printing press.</a:t>
            </a:r>
          </a:p>
          <a:p>
            <a:pPr>
              <a:buFontTx/>
              <a:buChar char="-"/>
            </a:pPr>
            <a:r>
              <a:rPr lang="en-GB" sz="1100" dirty="0" smtClean="0">
                <a:latin typeface="Miriad Pro"/>
              </a:rPr>
              <a:t> The bank he started up collapsed.</a:t>
            </a:r>
          </a:p>
          <a:p>
            <a:pPr>
              <a:buFontTx/>
              <a:buChar char="-"/>
            </a:pPr>
            <a:r>
              <a:rPr lang="en-GB" sz="1100" dirty="0" smtClean="0">
                <a:latin typeface="Miriad Pro"/>
              </a:rPr>
              <a:t> The set up of secret police.</a:t>
            </a:r>
          </a:p>
          <a:p>
            <a:pPr>
              <a:buFontTx/>
              <a:buChar char="-"/>
            </a:pPr>
            <a:r>
              <a:rPr lang="en-GB" sz="1100" dirty="0" smtClean="0">
                <a:latin typeface="Miriad Pro"/>
              </a:rPr>
              <a:t> Intentions of running for president. </a:t>
            </a:r>
          </a:p>
          <a:p>
            <a:endParaRPr lang="en-GB" sz="1200" u="sng" dirty="0" smtClean="0">
              <a:latin typeface="Miriad Pro"/>
            </a:endParaRPr>
          </a:p>
          <a:p>
            <a:r>
              <a:rPr lang="en-GB" sz="1200" u="sng" dirty="0" smtClean="0">
                <a:latin typeface="Miriad Pro"/>
              </a:rPr>
              <a:t>Brigham Young Strengths &amp; Achievements:</a:t>
            </a:r>
          </a:p>
          <a:p>
            <a:pPr>
              <a:buFontTx/>
              <a:buChar char="-"/>
            </a:pPr>
            <a:r>
              <a:rPr lang="en-GB" sz="1100" dirty="0" smtClean="0">
                <a:latin typeface="Miriad Pro"/>
              </a:rPr>
              <a:t>Well organised/ had good plans.</a:t>
            </a:r>
          </a:p>
          <a:p>
            <a:pPr>
              <a:buFontTx/>
              <a:buChar char="-"/>
            </a:pPr>
            <a:r>
              <a:rPr lang="en-GB" sz="1100" dirty="0" smtClean="0">
                <a:latin typeface="Miriad Pro"/>
              </a:rPr>
              <a:t> Lead 16,000 Mormons from Navoo to Salt Lake City/’Zion’.</a:t>
            </a:r>
          </a:p>
          <a:p>
            <a:pPr>
              <a:buFontTx/>
              <a:buChar char="-"/>
            </a:pPr>
            <a:r>
              <a:rPr lang="en-GB" sz="1100" dirty="0" smtClean="0">
                <a:latin typeface="Miriad Pro"/>
              </a:rPr>
              <a:t> Introduced strong discipline by giving people special roles.</a:t>
            </a:r>
          </a:p>
          <a:p>
            <a:pPr>
              <a:buFontTx/>
              <a:buChar char="-"/>
            </a:pPr>
            <a:r>
              <a:rPr lang="en-GB" sz="1100" dirty="0" smtClean="0">
                <a:latin typeface="Miriad Pro"/>
              </a:rPr>
              <a:t> Had a the Mormons in his control: People did all he told them and believed everything he told them.</a:t>
            </a:r>
          </a:p>
          <a:p>
            <a:pPr>
              <a:buFontTx/>
              <a:buChar char="-"/>
            </a:pPr>
            <a:endParaRPr lang="en-GB" sz="1100" dirty="0" smtClean="0">
              <a:latin typeface="Miriad Pro"/>
            </a:endParaRPr>
          </a:p>
          <a:p>
            <a:pPr>
              <a:buFontTx/>
              <a:buChar char="-"/>
            </a:pPr>
            <a:endParaRPr lang="en-GB" sz="1100" dirty="0" smtClean="0">
              <a:latin typeface="Miriad Pro"/>
            </a:endParaRPr>
          </a:p>
          <a:p>
            <a:endParaRPr lang="en-GB" sz="1100" dirty="0">
              <a:latin typeface="Miriad Pro"/>
            </a:endParaRPr>
          </a:p>
        </p:txBody>
      </p:sp>
      <p:sp>
        <p:nvSpPr>
          <p:cNvPr id="25" name="TextBox 24"/>
          <p:cNvSpPr txBox="1"/>
          <p:nvPr/>
        </p:nvSpPr>
        <p:spPr>
          <a:xfrm>
            <a:off x="4644008" y="2564904"/>
            <a:ext cx="4320480" cy="3816429"/>
          </a:xfrm>
          <a:prstGeom prst="rect">
            <a:avLst/>
          </a:prstGeom>
          <a:noFill/>
        </p:spPr>
        <p:txBody>
          <a:bodyPr wrap="square" rtlCol="0">
            <a:spAutoFit/>
          </a:bodyPr>
          <a:lstStyle/>
          <a:p>
            <a:r>
              <a:rPr lang="en-GB" sz="1200" u="sng" dirty="0" smtClean="0">
                <a:latin typeface="Miriad Pro"/>
              </a:rPr>
              <a:t>Brigham Young Weaknesses &amp; Failures:</a:t>
            </a:r>
          </a:p>
          <a:p>
            <a:pPr>
              <a:buFontTx/>
              <a:buChar char="-"/>
            </a:pPr>
            <a:r>
              <a:rPr lang="en-GB" sz="1100" dirty="0" smtClean="0">
                <a:latin typeface="Miriad Pro"/>
              </a:rPr>
              <a:t> Insisted on regular resting places- 700 Mormons died at Winter Quarters.</a:t>
            </a:r>
          </a:p>
          <a:p>
            <a:pPr>
              <a:buFontTx/>
              <a:buChar char="-"/>
            </a:pPr>
            <a:r>
              <a:rPr lang="en-GB" sz="1100" dirty="0" smtClean="0">
                <a:latin typeface="Miriad Pro"/>
              </a:rPr>
              <a:t> Polygamy was banned.</a:t>
            </a:r>
          </a:p>
          <a:p>
            <a:endParaRPr lang="en-GB" sz="1100" dirty="0" smtClean="0">
              <a:latin typeface="Miriad Pro"/>
            </a:endParaRPr>
          </a:p>
          <a:p>
            <a:r>
              <a:rPr lang="en-GB" sz="1200" u="sng" dirty="0" smtClean="0">
                <a:latin typeface="Miriad Pro"/>
              </a:rPr>
              <a:t>Making A Success At Salt Lake:</a:t>
            </a:r>
          </a:p>
          <a:p>
            <a:pPr>
              <a:buFontTx/>
              <a:buChar char="-"/>
            </a:pPr>
            <a:r>
              <a:rPr lang="en-GB" sz="1100" dirty="0" smtClean="0">
                <a:latin typeface="Miriad Pro"/>
              </a:rPr>
              <a:t>No private land was owned. All land was assigned to people by the church. </a:t>
            </a:r>
          </a:p>
          <a:p>
            <a:pPr>
              <a:buFontTx/>
              <a:buChar char="-"/>
            </a:pPr>
            <a:r>
              <a:rPr lang="en-GB" sz="1100" dirty="0" smtClean="0">
                <a:latin typeface="Miriad Pro"/>
              </a:rPr>
              <a:t> Each person was allotted a time when they could get water from the main ditch.</a:t>
            </a:r>
          </a:p>
          <a:p>
            <a:pPr>
              <a:buFontTx/>
              <a:buChar char="-"/>
            </a:pPr>
            <a:r>
              <a:rPr lang="en-GB" sz="1100" dirty="0" smtClean="0">
                <a:latin typeface="Miriad Pro"/>
              </a:rPr>
              <a:t> They worked together to dig out the main irrigation ditch through the farm land and other side ditches.</a:t>
            </a:r>
          </a:p>
          <a:p>
            <a:pPr>
              <a:buFontTx/>
              <a:buChar char="-"/>
            </a:pPr>
            <a:r>
              <a:rPr lang="en-GB" sz="1100" dirty="0" smtClean="0">
                <a:latin typeface="Miriad Pro"/>
              </a:rPr>
              <a:t> Once Utah became a state, they were able to build their kingdom with the support and protection of the US Government. However, Brigham Young had the final say. </a:t>
            </a:r>
          </a:p>
          <a:p>
            <a:pPr>
              <a:buFontTx/>
              <a:buChar char="-"/>
            </a:pPr>
            <a:r>
              <a:rPr lang="en-GB" sz="1100" dirty="0" smtClean="0">
                <a:latin typeface="Miriad Pro"/>
              </a:rPr>
              <a:t> Farms (between 10 and 80 acres) were given to larger families.</a:t>
            </a:r>
          </a:p>
          <a:p>
            <a:pPr>
              <a:buFontTx/>
              <a:buChar char="-"/>
            </a:pPr>
            <a:r>
              <a:rPr lang="en-GB" sz="1100" dirty="0" smtClean="0">
                <a:latin typeface="Miriad Pro"/>
              </a:rPr>
              <a:t> 10 acres were given to smaller families and elderly couples. </a:t>
            </a:r>
          </a:p>
          <a:p>
            <a:pPr>
              <a:buFontTx/>
              <a:buChar char="-"/>
            </a:pPr>
            <a:r>
              <a:rPr lang="en-GB" sz="1100" dirty="0" smtClean="0">
                <a:latin typeface="Miriad Pro"/>
              </a:rPr>
              <a:t> Young Artisans (skilled men or men who knew a trade) and mechanics were allotted 5 acre plots. They did not have much time to work on the land.  </a:t>
            </a:r>
          </a:p>
          <a:p>
            <a:pPr>
              <a:buFontTx/>
              <a:buChar char="-"/>
            </a:pPr>
            <a:endParaRPr lang="en-GB" sz="1100" dirty="0" smtClean="0">
              <a:latin typeface="Miriad Pro"/>
            </a:endParaRPr>
          </a:p>
          <a:p>
            <a:endParaRPr lang="en-GB" sz="1100" dirty="0">
              <a:latin typeface="Miriad Pro"/>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grpSp>
        <p:nvGrpSpPr>
          <p:cNvPr id="9" name="Group 8"/>
          <p:cNvGrpSpPr/>
          <p:nvPr/>
        </p:nvGrpSpPr>
        <p:grpSpPr>
          <a:xfrm>
            <a:off x="179512" y="188640"/>
            <a:ext cx="8784496" cy="6480000"/>
            <a:chOff x="-4284984" y="188640"/>
            <a:chExt cx="8784496" cy="6480000"/>
          </a:xfrm>
        </p:grpSpPr>
        <p:sp>
          <p:nvSpPr>
            <p:cNvPr id="4" name="Rectangle 3"/>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10" name="TextBox 9"/>
            <p:cNvSpPr txBox="1"/>
            <p:nvPr/>
          </p:nvSpPr>
          <p:spPr>
            <a:xfrm>
              <a:off x="-4284984" y="260648"/>
              <a:ext cx="4320480" cy="1123384"/>
            </a:xfrm>
            <a:prstGeom prst="rect">
              <a:avLst/>
            </a:prstGeom>
            <a:noFill/>
          </p:spPr>
          <p:txBody>
            <a:bodyPr wrap="square" rtlCol="0">
              <a:spAutoFit/>
            </a:bodyPr>
            <a:lstStyle/>
            <a:p>
              <a:r>
                <a:rPr lang="en-GB" sz="1200" u="sng" dirty="0" smtClean="0">
                  <a:latin typeface="Miriad Pro"/>
                </a:rPr>
                <a:t>Failures At Salt Lake:</a:t>
              </a:r>
            </a:p>
            <a:p>
              <a:pPr>
                <a:buFontTx/>
                <a:buChar char="-"/>
              </a:pPr>
              <a:r>
                <a:rPr lang="en-GB" sz="1100" dirty="0" smtClean="0">
                  <a:latin typeface="Miriad Pro"/>
                </a:rPr>
                <a:t>Not enough money or workers</a:t>
              </a:r>
            </a:p>
            <a:p>
              <a:pPr>
                <a:buFontTx/>
                <a:buChar char="-"/>
              </a:pPr>
              <a:r>
                <a:rPr lang="en-GB" sz="1100" dirty="0" smtClean="0">
                  <a:latin typeface="Miriad Pro"/>
                </a:rPr>
                <a:t> Badly equipped schools; parents stop the school year lasting more than 3 months because children were needed at homes and on the farms.</a:t>
              </a:r>
            </a:p>
            <a:p>
              <a:pPr>
                <a:buFontTx/>
                <a:buChar char="-"/>
              </a:pPr>
              <a:r>
                <a:rPr lang="en-GB" sz="1100" dirty="0" smtClean="0">
                  <a:latin typeface="Miriad Pro"/>
                </a:rPr>
                <a:t> Weren’t able to provide for themselves entirely. </a:t>
              </a:r>
            </a:p>
          </p:txBody>
        </p:sp>
        <p:sp>
          <p:nvSpPr>
            <p:cNvPr id="17" name="TextBox 16"/>
            <p:cNvSpPr txBox="1"/>
            <p:nvPr/>
          </p:nvSpPr>
          <p:spPr>
            <a:xfrm>
              <a:off x="-4284984" y="1412776"/>
              <a:ext cx="4320480" cy="2292935"/>
            </a:xfrm>
            <a:prstGeom prst="rect">
              <a:avLst/>
            </a:prstGeom>
            <a:noFill/>
          </p:spPr>
          <p:txBody>
            <a:bodyPr wrap="square" rtlCol="0">
              <a:spAutoFit/>
            </a:bodyPr>
            <a:lstStyle/>
            <a:p>
              <a:r>
                <a:rPr lang="en-GB" sz="1200" u="sng" dirty="0" smtClean="0">
                  <a:latin typeface="Miriad Pro"/>
                </a:rPr>
                <a:t>The Mormon War:</a:t>
              </a:r>
            </a:p>
            <a:p>
              <a:pPr>
                <a:buFontTx/>
                <a:buChar char="-"/>
              </a:pPr>
              <a:r>
                <a:rPr lang="en-GB" sz="1100" dirty="0" smtClean="0">
                  <a:latin typeface="Miriad Pro"/>
                </a:rPr>
                <a:t>Tension grew as more moved to the West.</a:t>
              </a:r>
            </a:p>
            <a:p>
              <a:pPr>
                <a:buFontTx/>
                <a:buChar char="-"/>
              </a:pPr>
              <a:r>
                <a:rPr lang="en-GB" sz="1100" dirty="0" smtClean="0">
                  <a:latin typeface="Miriad Pro"/>
                </a:rPr>
                <a:t> Accused of overcharging on ferry crossings and supplies. </a:t>
              </a:r>
            </a:p>
            <a:p>
              <a:pPr>
                <a:buFontTx/>
                <a:buChar char="-"/>
              </a:pPr>
              <a:r>
                <a:rPr lang="en-GB" sz="1100" dirty="0" smtClean="0">
                  <a:latin typeface="Miriad Pro"/>
                </a:rPr>
                <a:t> Prejudice grew and rumours were spread.</a:t>
              </a:r>
            </a:p>
            <a:p>
              <a:pPr>
                <a:buFontTx/>
                <a:buChar char="-"/>
              </a:pPr>
              <a:r>
                <a:rPr lang="en-GB" sz="1100" dirty="0" smtClean="0">
                  <a:latin typeface="Miriad Pro"/>
                </a:rPr>
                <a:t> Stories- Mormons were planning to kill gentiles with the help of armed Indians.</a:t>
              </a:r>
            </a:p>
            <a:p>
              <a:pPr>
                <a:buFontTx/>
                <a:buChar char="-"/>
              </a:pPr>
              <a:r>
                <a:rPr lang="en-GB" sz="1100" dirty="0" smtClean="0">
                  <a:latin typeface="Miriad Pro"/>
                </a:rPr>
                <a:t> Mormons converted some Indians- this was suspicious.</a:t>
              </a:r>
            </a:p>
            <a:p>
              <a:pPr>
                <a:buFontTx/>
                <a:buChar char="-"/>
              </a:pPr>
              <a:endParaRPr lang="en-GB" sz="1100" dirty="0" smtClean="0">
                <a:latin typeface="Miriad Pro"/>
              </a:endParaRPr>
            </a:p>
            <a:p>
              <a:pPr>
                <a:buFontTx/>
                <a:buChar char="-"/>
              </a:pPr>
              <a:r>
                <a:rPr lang="en-GB" sz="1100" dirty="0" smtClean="0">
                  <a:latin typeface="Miriad Pro"/>
                </a:rPr>
                <a:t> In June 1857 2500 men were sent to march against the Mormons.</a:t>
              </a:r>
            </a:p>
            <a:p>
              <a:pPr>
                <a:buFontTx/>
                <a:buChar char="-"/>
              </a:pPr>
              <a:r>
                <a:rPr lang="en-GB" sz="1100" dirty="0" smtClean="0">
                  <a:latin typeface="Miriad Pro"/>
                </a:rPr>
                <a:t> Mormons though they were going to destroy their property and kill the people.</a:t>
              </a:r>
            </a:p>
            <a:p>
              <a:pPr>
                <a:buFontTx/>
                <a:buChar char="-"/>
              </a:pPr>
              <a:r>
                <a:rPr lang="en-GB" sz="1100" dirty="0" smtClean="0">
                  <a:latin typeface="Miriad Pro"/>
                </a:rPr>
                <a:t> Towns were abandoned and everyone fled to Salt Lake.</a:t>
              </a:r>
            </a:p>
          </p:txBody>
        </p:sp>
      </p:grpSp>
      <p:sp>
        <p:nvSpPr>
          <p:cNvPr id="11" name="TextBox 10"/>
          <p:cNvSpPr txBox="1"/>
          <p:nvPr/>
        </p:nvSpPr>
        <p:spPr>
          <a:xfrm>
            <a:off x="179512" y="3645024"/>
            <a:ext cx="4320480" cy="3000821"/>
          </a:xfrm>
          <a:prstGeom prst="rect">
            <a:avLst/>
          </a:prstGeom>
          <a:noFill/>
        </p:spPr>
        <p:txBody>
          <a:bodyPr wrap="square" rtlCol="0">
            <a:spAutoFit/>
          </a:bodyPr>
          <a:lstStyle/>
          <a:p>
            <a:r>
              <a:rPr lang="en-GB" sz="1100" dirty="0" smtClean="0">
                <a:latin typeface="Miriad Pro"/>
              </a:rPr>
              <a:t>- Attacks were done against incoming troops.</a:t>
            </a:r>
          </a:p>
          <a:p>
            <a:pPr>
              <a:buFontTx/>
              <a:buChar char="-"/>
            </a:pPr>
            <a:r>
              <a:rPr lang="en-GB" sz="1100" dirty="0" smtClean="0">
                <a:latin typeface="Miriad Pro"/>
              </a:rPr>
              <a:t> Mormons were successful at holding of troops. The military spent winter in Fort Bridger.</a:t>
            </a:r>
          </a:p>
          <a:p>
            <a:endParaRPr lang="en-GB" sz="1200" u="sng" dirty="0" smtClean="0">
              <a:latin typeface="Miriad Pro"/>
            </a:endParaRPr>
          </a:p>
          <a:p>
            <a:r>
              <a:rPr lang="en-GB" sz="1200" u="sng" dirty="0" smtClean="0">
                <a:latin typeface="Miriad Pro"/>
              </a:rPr>
              <a:t>Mountain Meadows Massacre:</a:t>
            </a:r>
          </a:p>
          <a:p>
            <a:pPr>
              <a:buFontTx/>
              <a:buChar char="-"/>
            </a:pPr>
            <a:r>
              <a:rPr lang="en-GB" sz="1100" dirty="0" smtClean="0">
                <a:latin typeface="Miriad Pro"/>
              </a:rPr>
              <a:t>Was a number of attacks against the Baker-</a:t>
            </a:r>
            <a:r>
              <a:rPr lang="en-GB" sz="1100" dirty="0" err="1" smtClean="0">
                <a:latin typeface="Miriad Pro"/>
              </a:rPr>
              <a:t>Fancher</a:t>
            </a:r>
            <a:r>
              <a:rPr lang="en-GB" sz="1100" dirty="0" smtClean="0">
                <a:latin typeface="Miriad Pro"/>
              </a:rPr>
              <a:t> wagon train: coming from Arkansas.</a:t>
            </a:r>
          </a:p>
          <a:p>
            <a:pPr>
              <a:buFontTx/>
              <a:buChar char="-"/>
            </a:pPr>
            <a:r>
              <a:rPr lang="en-GB" sz="1100" dirty="0" smtClean="0">
                <a:latin typeface="Miriad Pro"/>
              </a:rPr>
              <a:t> They were travelling through Utah during the Utah War.</a:t>
            </a:r>
          </a:p>
          <a:p>
            <a:pPr>
              <a:buFontTx/>
              <a:buChar char="-"/>
            </a:pPr>
            <a:r>
              <a:rPr lang="en-GB" sz="1100" dirty="0" smtClean="0">
                <a:latin typeface="Miriad Pro"/>
              </a:rPr>
              <a:t> From nearby Navoo, Mormons set out and performed raids on the group.</a:t>
            </a:r>
          </a:p>
          <a:p>
            <a:pPr>
              <a:buFontTx/>
              <a:buChar char="-"/>
            </a:pPr>
            <a:r>
              <a:rPr lang="en-GB" sz="1100" dirty="0" smtClean="0">
                <a:latin typeface="Miriad Pro"/>
              </a:rPr>
              <a:t> They had planned on blaming Native Americans and part of the attacking group were some Southern Paiute Indians who they forced to join them.</a:t>
            </a:r>
          </a:p>
          <a:p>
            <a:pPr>
              <a:buFontTx/>
              <a:buChar char="-"/>
            </a:pPr>
            <a:r>
              <a:rPr lang="en-GB" sz="1100" dirty="0" smtClean="0">
                <a:latin typeface="Miriad Pro"/>
              </a:rPr>
              <a:t>The migrants were able to fight back.</a:t>
            </a:r>
          </a:p>
          <a:p>
            <a:pPr>
              <a:buFontTx/>
              <a:buChar char="-"/>
            </a:pPr>
            <a:r>
              <a:rPr lang="en-GB" sz="1100" dirty="0" smtClean="0">
                <a:latin typeface="Miriad Pro"/>
              </a:rPr>
              <a:t> Migrants were running out of supplies and the Mormons were scared of being recognised. </a:t>
            </a:r>
          </a:p>
          <a:p>
            <a:pPr>
              <a:buFontTx/>
              <a:buChar char="-"/>
            </a:pPr>
            <a:endParaRPr lang="en-GB" sz="1100" dirty="0" smtClean="0">
              <a:latin typeface="Miriad Pro"/>
            </a:endParaRPr>
          </a:p>
        </p:txBody>
      </p:sp>
      <p:sp>
        <p:nvSpPr>
          <p:cNvPr id="13" name="Rectangle 12"/>
          <p:cNvSpPr/>
          <p:nvPr/>
        </p:nvSpPr>
        <p:spPr>
          <a:xfrm>
            <a:off x="4644008" y="260648"/>
            <a:ext cx="4320480" cy="938719"/>
          </a:xfrm>
          <a:prstGeom prst="rect">
            <a:avLst/>
          </a:prstGeom>
        </p:spPr>
        <p:txBody>
          <a:bodyPr wrap="square">
            <a:spAutoFit/>
          </a:bodyPr>
          <a:lstStyle/>
          <a:p>
            <a:pPr>
              <a:buFontTx/>
              <a:buChar char="-"/>
            </a:pPr>
            <a:r>
              <a:rPr lang="en-GB" sz="1100" dirty="0" smtClean="0">
                <a:latin typeface="Miriad Pro"/>
              </a:rPr>
              <a:t> A group of Mormon men went into the camp in surrender and lead the wagon train occupants away.</a:t>
            </a:r>
          </a:p>
          <a:p>
            <a:pPr>
              <a:buFontTx/>
              <a:buChar char="-"/>
            </a:pPr>
            <a:r>
              <a:rPr lang="en-GB" sz="1100" dirty="0" smtClean="0">
                <a:latin typeface="Miriad Pro"/>
              </a:rPr>
              <a:t> They killed everyone (120 people). They did not kill 17 children who were under 7 years.</a:t>
            </a:r>
          </a:p>
          <a:p>
            <a:pPr>
              <a:buFontTx/>
              <a:buChar char="-"/>
            </a:pPr>
            <a:r>
              <a:rPr lang="en-GB" sz="1100" dirty="0" smtClean="0">
                <a:latin typeface="Miriad Pro"/>
              </a:rPr>
              <a:t> They buried the remains of the bodies.</a:t>
            </a:r>
          </a:p>
        </p:txBody>
      </p:sp>
      <p:grpSp>
        <p:nvGrpSpPr>
          <p:cNvPr id="15" name="Group 14"/>
          <p:cNvGrpSpPr/>
          <p:nvPr/>
        </p:nvGrpSpPr>
        <p:grpSpPr>
          <a:xfrm>
            <a:off x="4644008" y="1340768"/>
            <a:ext cx="4320480" cy="3186068"/>
            <a:chOff x="251520" y="-1467544"/>
            <a:chExt cx="4320480" cy="3186068"/>
          </a:xfrm>
        </p:grpSpPr>
        <p:sp>
          <p:nvSpPr>
            <p:cNvPr id="18" name="Rectangle 17"/>
            <p:cNvSpPr/>
            <p:nvPr/>
          </p:nvSpPr>
          <p:spPr>
            <a:xfrm>
              <a:off x="251520" y="-1251520"/>
              <a:ext cx="4320480" cy="2970044"/>
            </a:xfrm>
            <a:prstGeom prst="rect">
              <a:avLst/>
            </a:prstGeom>
          </p:spPr>
          <p:txBody>
            <a:bodyPr wrap="square">
              <a:spAutoFit/>
            </a:bodyPr>
            <a:lstStyle/>
            <a:p>
              <a:r>
                <a:rPr lang="en-GB" sz="1200" u="sng" dirty="0" smtClean="0">
                  <a:latin typeface="Miriad Pro"/>
                </a:rPr>
                <a:t>The Help Of The Government:</a:t>
              </a:r>
            </a:p>
            <a:p>
              <a:pPr>
                <a:buFontTx/>
                <a:buChar char="-"/>
              </a:pPr>
              <a:r>
                <a:rPr lang="en-GB" sz="1100" dirty="0" smtClean="0">
                  <a:latin typeface="Miriad Pro"/>
                </a:rPr>
                <a:t>All land was public domain- available to the public.</a:t>
              </a:r>
            </a:p>
            <a:p>
              <a:pPr>
                <a:buFontTx/>
                <a:buChar char="-"/>
              </a:pPr>
              <a:r>
                <a:rPr lang="en-GB" sz="1100" dirty="0" smtClean="0">
                  <a:latin typeface="Miriad Pro"/>
                </a:rPr>
                <a:t> Cheap land- 160 acres widely available.</a:t>
              </a:r>
            </a:p>
            <a:p>
              <a:pPr>
                <a:buFontTx/>
                <a:buChar char="-"/>
              </a:pPr>
              <a:r>
                <a:rPr lang="en-GB" sz="1100" dirty="0" smtClean="0">
                  <a:latin typeface="Miriad Pro"/>
                </a:rPr>
                <a:t> The Homestead Act 1862 enabled the government to give land to families. They would live and farm the land and after five years they would have to pay $30 to get a certificate of ownership.</a:t>
              </a:r>
            </a:p>
            <a:p>
              <a:pPr>
                <a:buFontTx/>
                <a:buChar char="-"/>
              </a:pPr>
              <a:r>
                <a:rPr lang="en-GB" sz="1100" dirty="0" smtClean="0">
                  <a:latin typeface="Miriad Pro"/>
                </a:rPr>
                <a:t>The Timber and Culture Act 1873 stated that if families promised to plant trees on half of what was on offer they were able to claim a further 160 acres.</a:t>
              </a:r>
            </a:p>
            <a:p>
              <a:pPr>
                <a:buFontTx/>
                <a:buChar char="-"/>
              </a:pPr>
              <a:r>
                <a:rPr lang="en-GB" sz="1100" dirty="0" smtClean="0">
                  <a:latin typeface="Miriad Pro"/>
                </a:rPr>
                <a:t> The Desert Land Act 1877 gave settlers the right to buy 640 acres of land for a small price in places where lack of rainfall was a problem.</a:t>
              </a:r>
            </a:p>
            <a:p>
              <a:pPr>
                <a:buFontTx/>
                <a:buChar char="-"/>
              </a:pPr>
              <a:r>
                <a:rPr lang="en-GB" sz="1100" dirty="0" smtClean="0">
                  <a:latin typeface="Miriad Pro"/>
                </a:rPr>
                <a:t> The Government gave the Railroad companies township land parcels to encourage them to expand along the plains. To ensure the railroads were profitable they built more railroads and sold some of the land to new settlers. This money was put back into the building of more railroads.</a:t>
              </a:r>
            </a:p>
          </p:txBody>
        </p:sp>
        <p:sp>
          <p:nvSpPr>
            <p:cNvPr id="20" name="TextBox 19"/>
            <p:cNvSpPr txBox="1"/>
            <p:nvPr/>
          </p:nvSpPr>
          <p:spPr>
            <a:xfrm>
              <a:off x="1763688" y="-1467544"/>
              <a:ext cx="1172117" cy="276999"/>
            </a:xfrm>
            <a:prstGeom prst="rect">
              <a:avLst/>
            </a:prstGeom>
            <a:noFill/>
          </p:spPr>
          <p:txBody>
            <a:bodyPr wrap="none" rtlCol="0">
              <a:spAutoFit/>
            </a:bodyPr>
            <a:lstStyle/>
            <a:p>
              <a:pPr algn="ctr"/>
              <a:r>
                <a:rPr lang="en-GB" sz="1200" u="sng" dirty="0" smtClean="0">
                  <a:latin typeface="Miriad Pro"/>
                </a:rPr>
                <a:t>Homesteading</a:t>
              </a:r>
              <a:endParaRPr lang="en-GB" sz="1200" u="sng" dirty="0">
                <a:latin typeface="Miriad Pro"/>
              </a:endParaRPr>
            </a:p>
          </p:txBody>
        </p:sp>
      </p:grpSp>
      <p:cxnSp>
        <p:nvCxnSpPr>
          <p:cNvPr id="21" name="Straight Connector 20"/>
          <p:cNvCxnSpPr/>
          <p:nvPr/>
        </p:nvCxnSpPr>
        <p:spPr>
          <a:xfrm>
            <a:off x="4644008" y="1340768"/>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644008" y="4581128"/>
            <a:ext cx="4320480" cy="1985159"/>
          </a:xfrm>
          <a:prstGeom prst="rect">
            <a:avLst/>
          </a:prstGeom>
          <a:noFill/>
        </p:spPr>
        <p:txBody>
          <a:bodyPr wrap="square" rtlCol="0">
            <a:spAutoFit/>
          </a:bodyPr>
          <a:lstStyle/>
          <a:p>
            <a:r>
              <a:rPr lang="en-GB" sz="1200" u="sng" dirty="0" smtClean="0">
                <a:latin typeface="Miriad Pro"/>
              </a:rPr>
              <a:t>Migrants &amp; Reasons- Pull &amp; Push:</a:t>
            </a:r>
          </a:p>
          <a:p>
            <a:pPr>
              <a:buFontTx/>
              <a:buChar char="-"/>
            </a:pPr>
            <a:r>
              <a:rPr lang="en-GB" sz="1100" dirty="0" smtClean="0">
                <a:latin typeface="Miriad Pro"/>
              </a:rPr>
              <a:t>Offer of free land</a:t>
            </a:r>
          </a:p>
          <a:p>
            <a:pPr>
              <a:buFontTx/>
              <a:buChar char="-"/>
            </a:pPr>
            <a:r>
              <a:rPr lang="en-GB" sz="1100" dirty="0" smtClean="0">
                <a:latin typeface="Miriad Pro"/>
              </a:rPr>
              <a:t> Chance of a new start/adventure</a:t>
            </a:r>
          </a:p>
          <a:p>
            <a:pPr>
              <a:buFontTx/>
              <a:buChar char="-"/>
            </a:pPr>
            <a:r>
              <a:rPr lang="en-GB" sz="1100" dirty="0" smtClean="0">
                <a:latin typeface="Miriad Pro"/>
              </a:rPr>
              <a:t> Advertising from the railroad companies, territories and states.</a:t>
            </a:r>
          </a:p>
          <a:p>
            <a:pPr>
              <a:buFontTx/>
              <a:buChar char="-"/>
            </a:pPr>
            <a:r>
              <a:rPr lang="en-GB" sz="1100" dirty="0" smtClean="0">
                <a:latin typeface="Miriad Pro"/>
              </a:rPr>
              <a:t> Letters from others who had already gone west and who were successfully farming encouraging others to move</a:t>
            </a:r>
          </a:p>
          <a:p>
            <a:r>
              <a:rPr lang="en-GB" sz="1200" u="sng" dirty="0" smtClean="0">
                <a:latin typeface="Miriad Pro"/>
              </a:rPr>
              <a:t>Europe:</a:t>
            </a:r>
          </a:p>
          <a:p>
            <a:pPr>
              <a:buFontTx/>
              <a:buChar char="-"/>
            </a:pPr>
            <a:r>
              <a:rPr lang="en-GB" sz="1100" dirty="0" smtClean="0">
                <a:latin typeface="Miriad Pro"/>
              </a:rPr>
              <a:t>Scandinavians wanted good farming land which was no longer available at home</a:t>
            </a:r>
          </a:p>
          <a:p>
            <a:pPr>
              <a:buFontTx/>
              <a:buChar char="-"/>
            </a:pPr>
            <a:r>
              <a:rPr lang="en-GB" sz="1100" dirty="0" smtClean="0">
                <a:latin typeface="Miriad Pro"/>
              </a:rPr>
              <a:t> English, German, Irish, Russians and Scots wanted to escape poverty and unemployment.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4" name="Rectangle 3"/>
          <p:cNvSpPr/>
          <p:nvPr/>
        </p:nvSpPr>
        <p:spPr>
          <a:xfrm>
            <a:off x="4644008"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5" name="TextBox 4"/>
          <p:cNvSpPr txBox="1"/>
          <p:nvPr/>
        </p:nvSpPr>
        <p:spPr>
          <a:xfrm>
            <a:off x="251520" y="1628800"/>
            <a:ext cx="4320480" cy="1123384"/>
          </a:xfrm>
          <a:prstGeom prst="rect">
            <a:avLst/>
          </a:prstGeom>
          <a:noFill/>
        </p:spPr>
        <p:txBody>
          <a:bodyPr wrap="square" rtlCol="0">
            <a:spAutoFit/>
          </a:bodyPr>
          <a:lstStyle/>
          <a:p>
            <a:r>
              <a:rPr lang="en-GB" sz="1200" u="sng" dirty="0" smtClean="0">
                <a:latin typeface="Miriad Pro"/>
              </a:rPr>
              <a:t>Southern States:</a:t>
            </a:r>
          </a:p>
          <a:p>
            <a:pPr>
              <a:buFontTx/>
              <a:buChar char="-"/>
            </a:pPr>
            <a:r>
              <a:rPr lang="en-GB" sz="1100" dirty="0" smtClean="0">
                <a:latin typeface="Miriad Pro"/>
              </a:rPr>
              <a:t>To escape the after effects of the civil war: black ex-slaves were persecuted and many people lost their land and income</a:t>
            </a:r>
          </a:p>
          <a:p>
            <a:pPr>
              <a:buFontTx/>
              <a:buChar char="-"/>
            </a:pPr>
            <a:r>
              <a:rPr lang="en-GB" sz="1100" dirty="0" smtClean="0">
                <a:latin typeface="Miriad Pro"/>
              </a:rPr>
              <a:t> To escape the economic problems e.g. Failing crops and people going hungry</a:t>
            </a:r>
          </a:p>
          <a:p>
            <a:pPr>
              <a:buFontTx/>
              <a:buChar char="-"/>
            </a:pPr>
            <a:endParaRPr lang="en-GB" sz="1100" dirty="0" smtClean="0">
              <a:latin typeface="Miriad Pro"/>
            </a:endParaRPr>
          </a:p>
        </p:txBody>
      </p:sp>
      <p:sp>
        <p:nvSpPr>
          <p:cNvPr id="6" name="Rectangle 5"/>
          <p:cNvSpPr/>
          <p:nvPr/>
        </p:nvSpPr>
        <p:spPr>
          <a:xfrm>
            <a:off x="251520" y="260648"/>
            <a:ext cx="4320480" cy="1461939"/>
          </a:xfrm>
          <a:prstGeom prst="rect">
            <a:avLst/>
          </a:prstGeom>
        </p:spPr>
        <p:txBody>
          <a:bodyPr wrap="square">
            <a:spAutoFit/>
          </a:bodyPr>
          <a:lstStyle/>
          <a:p>
            <a:pPr>
              <a:buFontTx/>
              <a:buChar char="-"/>
            </a:pPr>
            <a:r>
              <a:rPr lang="en-GB" sz="1100" dirty="0" smtClean="0">
                <a:latin typeface="Miriad Pro"/>
              </a:rPr>
              <a:t> Jews and other religious groups (Amish &amp; Mennonites etc.) wanted to escape persecution due to their religion at home</a:t>
            </a:r>
          </a:p>
          <a:p>
            <a:endParaRPr lang="en-GB" sz="1100" dirty="0" smtClean="0">
              <a:latin typeface="Miriad Pro"/>
            </a:endParaRPr>
          </a:p>
          <a:p>
            <a:r>
              <a:rPr lang="en-GB" sz="1200" u="sng" dirty="0" smtClean="0">
                <a:latin typeface="Miriad Pro"/>
              </a:rPr>
              <a:t>Eastern States:</a:t>
            </a:r>
          </a:p>
          <a:p>
            <a:pPr>
              <a:buFontTx/>
              <a:buChar char="-"/>
            </a:pPr>
            <a:r>
              <a:rPr lang="en-GB" sz="1100" dirty="0" smtClean="0">
                <a:latin typeface="Miriad Pro"/>
              </a:rPr>
              <a:t>Ex-soldiers, from both sides of the civil war, didn’t have many opportunities when they got home</a:t>
            </a:r>
          </a:p>
          <a:p>
            <a:pPr>
              <a:buFontTx/>
              <a:buChar char="-"/>
            </a:pPr>
            <a:r>
              <a:rPr lang="en-GB" sz="1100" dirty="0" smtClean="0">
                <a:latin typeface="Miriad Pro"/>
              </a:rPr>
              <a:t> People wanted farming land and opportunities which were no longer available in the busy eastern states.</a:t>
            </a:r>
          </a:p>
        </p:txBody>
      </p:sp>
      <p:sp>
        <p:nvSpPr>
          <p:cNvPr id="7" name="Rectangle 6"/>
          <p:cNvSpPr/>
          <p:nvPr/>
        </p:nvSpPr>
        <p:spPr>
          <a:xfrm>
            <a:off x="251520" y="2564904"/>
            <a:ext cx="4320480" cy="4847481"/>
          </a:xfrm>
          <a:prstGeom prst="rect">
            <a:avLst/>
          </a:prstGeom>
        </p:spPr>
        <p:txBody>
          <a:bodyPr wrap="square">
            <a:spAutoFit/>
          </a:bodyPr>
          <a:lstStyle/>
          <a:p>
            <a:r>
              <a:rPr lang="en-GB" sz="1200" u="sng" dirty="0" smtClean="0">
                <a:latin typeface="Miriad Pro"/>
              </a:rPr>
              <a:t>Issues On The Plains:</a:t>
            </a:r>
          </a:p>
          <a:p>
            <a:pPr>
              <a:buFontTx/>
              <a:buChar char="-"/>
            </a:pPr>
            <a:r>
              <a:rPr lang="en-GB" sz="1100" dirty="0" smtClean="0">
                <a:latin typeface="Miriad Pro"/>
              </a:rPr>
              <a:t>Water shortage- hardly rained when they needed it to: Used available rivers and streams; dug wells and built a wind pump to raise the water; Dry farming/turning over the soil to save the water.</a:t>
            </a:r>
          </a:p>
          <a:p>
            <a:pPr>
              <a:buFontTx/>
              <a:buChar char="-"/>
            </a:pPr>
            <a:r>
              <a:rPr lang="en-GB" sz="1100" dirty="0" smtClean="0">
                <a:latin typeface="Miriad Pro"/>
              </a:rPr>
              <a:t> Extreme Weather- Could be very cold, stormy or dry or hot: Attempted to grow trees to act as protection from the sun.</a:t>
            </a:r>
          </a:p>
          <a:p>
            <a:pPr>
              <a:buFontTx/>
              <a:buChar char="-"/>
            </a:pPr>
            <a:r>
              <a:rPr lang="en-GB" sz="1100" dirty="0" smtClean="0">
                <a:latin typeface="Miriad Pro"/>
              </a:rPr>
              <a:t> Fuel- There was no wood and without it they’d be cold, hungry and dirty: Collected dry cow/buffalo dung which they then burned.</a:t>
            </a:r>
          </a:p>
          <a:p>
            <a:pPr>
              <a:buFontTx/>
              <a:buChar char="-"/>
            </a:pPr>
            <a:r>
              <a:rPr lang="en-GB" sz="1100" dirty="0" smtClean="0">
                <a:latin typeface="Miriad Pro"/>
              </a:rPr>
              <a:t>Dirt &amp; Disease- Spiders, fleas etc. lived in the Earth walls of houses; uncertain water supply, little soap and not many rags: Home remedies like urine, warm manure and cobwebs.</a:t>
            </a:r>
          </a:p>
          <a:p>
            <a:pPr>
              <a:buFontTx/>
              <a:buChar char="-"/>
            </a:pPr>
            <a:r>
              <a:rPr lang="en-GB" sz="1100" dirty="0" smtClean="0">
                <a:latin typeface="Miriad Pro"/>
              </a:rPr>
              <a:t> Building Materials- No wood or bricks: Used blocks of Earth as building blocks.</a:t>
            </a:r>
          </a:p>
          <a:p>
            <a:pPr>
              <a:buFontTx/>
              <a:buChar char="-"/>
            </a:pPr>
            <a:r>
              <a:rPr lang="en-GB" sz="1100" dirty="0" smtClean="0">
                <a:latin typeface="Miriad Pro"/>
              </a:rPr>
              <a:t> Natural Hazards- Fires, plagues of insects and dry land: Wait, beat out small fires, hide in their homes until the fire had burnt out.</a:t>
            </a:r>
          </a:p>
          <a:p>
            <a:pPr>
              <a:buFontTx/>
              <a:buChar char="-"/>
            </a:pPr>
            <a:r>
              <a:rPr lang="en-GB" sz="1100" dirty="0" smtClean="0">
                <a:latin typeface="Miriad Pro"/>
              </a:rPr>
              <a:t> Ploughing- Thick, deep, tangled </a:t>
            </a:r>
          </a:p>
          <a:p>
            <a:r>
              <a:rPr lang="en-GB" sz="1100" dirty="0" smtClean="0">
                <a:latin typeface="Miriad Pro"/>
              </a:rPr>
              <a:t>grass and easily breakable ploughs: Try their best with what they had; dry farming. In 1880 machinery from the east became available.</a:t>
            </a:r>
          </a:p>
          <a:p>
            <a:r>
              <a:rPr lang="en-GB" sz="1100" dirty="0" smtClean="0">
                <a:latin typeface="Miriad Pro"/>
              </a:rPr>
              <a:t>-Protecting Crops- No wood for fences, insects ate crops: Not much doable. Used barbed wire when it was invented.</a:t>
            </a:r>
          </a:p>
          <a:p>
            <a:pPr>
              <a:buFontTx/>
              <a:buChar char="-"/>
            </a:pPr>
            <a:r>
              <a:rPr lang="en-GB" sz="1100" dirty="0" smtClean="0">
                <a:latin typeface="Miriad Pro"/>
              </a:rPr>
              <a:t> Growing Crops- Didn’t know what would grow or how to prepare the land: did what they did in the East and tried to find crops which would grow well. </a:t>
            </a:r>
          </a:p>
          <a:p>
            <a:endParaRPr lang="en-GB" sz="1100" dirty="0" smtClean="0">
              <a:latin typeface="Miriad Pro"/>
            </a:endParaRPr>
          </a:p>
          <a:p>
            <a:pPr>
              <a:buFontTx/>
              <a:buChar char="-"/>
            </a:pPr>
            <a:endParaRPr lang="en-GB" sz="1100" dirty="0" smtClean="0">
              <a:latin typeface="Miriad Pro"/>
            </a:endParaRPr>
          </a:p>
          <a:p>
            <a:pPr>
              <a:buFontTx/>
              <a:buChar char="-"/>
            </a:pPr>
            <a:endParaRPr lang="en-GB" sz="1100" dirty="0" smtClean="0">
              <a:latin typeface="Miriad Pro"/>
            </a:endParaRPr>
          </a:p>
          <a:p>
            <a:pPr>
              <a:buFontTx/>
              <a:buChar char="-"/>
            </a:pPr>
            <a:endParaRPr lang="en-GB" sz="1100" dirty="0" smtClean="0">
              <a:latin typeface="Miriad Pro"/>
            </a:endParaRPr>
          </a:p>
        </p:txBody>
      </p:sp>
      <p:sp>
        <p:nvSpPr>
          <p:cNvPr id="9" name="Rectangle 8"/>
          <p:cNvSpPr/>
          <p:nvPr/>
        </p:nvSpPr>
        <p:spPr>
          <a:xfrm>
            <a:off x="4644008" y="260648"/>
            <a:ext cx="4320480" cy="815608"/>
          </a:xfrm>
          <a:prstGeom prst="rect">
            <a:avLst/>
          </a:prstGeom>
        </p:spPr>
        <p:txBody>
          <a:bodyPr wrap="square">
            <a:spAutoFit/>
          </a:bodyPr>
          <a:lstStyle/>
          <a:p>
            <a:r>
              <a:rPr lang="en-GB" sz="1200" u="sng" dirty="0" smtClean="0">
                <a:latin typeface="Miriad Pro"/>
              </a:rPr>
              <a:t>The Role Of Women:</a:t>
            </a:r>
          </a:p>
          <a:p>
            <a:r>
              <a:rPr lang="en-GB" sz="1100" dirty="0" smtClean="0">
                <a:latin typeface="Miriad Pro"/>
              </a:rPr>
              <a:t>- Planting crops, washing clothes, cooking, cleaning the house, harvesting crops, teaching, nursing the family, making clothes and childcare</a:t>
            </a:r>
            <a:r>
              <a:rPr lang="en-GB" sz="1200" dirty="0" smtClean="0">
                <a:latin typeface="Miriad Pro"/>
              </a:rPr>
              <a:t>.</a:t>
            </a:r>
          </a:p>
        </p:txBody>
      </p:sp>
      <p:sp>
        <p:nvSpPr>
          <p:cNvPr id="10" name="Rectangle 9"/>
          <p:cNvSpPr/>
          <p:nvPr/>
        </p:nvSpPr>
        <p:spPr>
          <a:xfrm>
            <a:off x="4644008" y="980728"/>
            <a:ext cx="4320480" cy="1415772"/>
          </a:xfrm>
          <a:prstGeom prst="rect">
            <a:avLst/>
          </a:prstGeom>
        </p:spPr>
        <p:txBody>
          <a:bodyPr wrap="square">
            <a:spAutoFit/>
          </a:bodyPr>
          <a:lstStyle/>
          <a:p>
            <a:r>
              <a:rPr lang="en-GB" sz="1200" u="sng" dirty="0" smtClean="0">
                <a:latin typeface="Miriad Pro"/>
              </a:rPr>
              <a:t>Importance Of Women:</a:t>
            </a:r>
          </a:p>
          <a:p>
            <a:r>
              <a:rPr lang="en-GB" sz="1200" dirty="0" smtClean="0">
                <a:latin typeface="Miriad Pro"/>
              </a:rPr>
              <a:t>Women were vitally important for homesteader families. If they weren’t their or if they did not do the things they did, life would be even more difficult. There would simply not be enough hours in the day for men to do their jobs on top of the womens’ jobs too.</a:t>
            </a:r>
          </a:p>
          <a:p>
            <a:endParaRPr lang="en-GB" sz="1200" u="sng" dirty="0" smtClean="0">
              <a:latin typeface="Miriad Pro"/>
            </a:endParaRPr>
          </a:p>
        </p:txBody>
      </p:sp>
      <p:sp>
        <p:nvSpPr>
          <p:cNvPr id="11" name="Rectangle 10"/>
          <p:cNvSpPr/>
          <p:nvPr/>
        </p:nvSpPr>
        <p:spPr>
          <a:xfrm>
            <a:off x="4644008" y="2492896"/>
            <a:ext cx="4320480" cy="4031873"/>
          </a:xfrm>
          <a:prstGeom prst="rect">
            <a:avLst/>
          </a:prstGeom>
        </p:spPr>
        <p:txBody>
          <a:bodyPr wrap="square">
            <a:spAutoFit/>
          </a:bodyPr>
          <a:lstStyle/>
          <a:p>
            <a:r>
              <a:rPr lang="en-GB" sz="1200" u="sng" dirty="0" smtClean="0">
                <a:latin typeface="Miriad Pro"/>
              </a:rPr>
              <a:t>The Importance Of Railroads:</a:t>
            </a:r>
          </a:p>
          <a:p>
            <a:r>
              <a:rPr lang="en-GB" sz="1100" dirty="0" smtClean="0">
                <a:latin typeface="Miriad Pro"/>
              </a:rPr>
              <a:t>Why The US Government Support Railroads?</a:t>
            </a:r>
          </a:p>
          <a:p>
            <a:pPr>
              <a:buFontTx/>
              <a:buChar char="-"/>
            </a:pPr>
            <a:r>
              <a:rPr lang="en-GB" sz="1100" dirty="0" smtClean="0">
                <a:latin typeface="Miriad Pro"/>
              </a:rPr>
              <a:t>To bring law and order to the West- Government Officials, law enforcement officers and judges could travel easier.</a:t>
            </a:r>
          </a:p>
          <a:p>
            <a:pPr>
              <a:buFontTx/>
              <a:buChar char="-"/>
            </a:pPr>
            <a:r>
              <a:rPr lang="en-GB" sz="1100" dirty="0" smtClean="0">
                <a:latin typeface="Miriad Pro"/>
              </a:rPr>
              <a:t> Trade between countries (China and Japan) could be done at western ports. Items could be transported to then be exported.</a:t>
            </a:r>
          </a:p>
          <a:p>
            <a:pPr>
              <a:buFontTx/>
              <a:buChar char="-"/>
            </a:pPr>
            <a:r>
              <a:rPr lang="en-GB" sz="1100" dirty="0" smtClean="0">
                <a:latin typeface="Miriad Pro"/>
              </a:rPr>
              <a:t> Help with ‘Manifest Destiny’ as it made it easier for people to get to the West.</a:t>
            </a:r>
          </a:p>
          <a:p>
            <a:endParaRPr lang="en-GB" sz="1100" dirty="0" smtClean="0">
              <a:latin typeface="Miriad Pro"/>
            </a:endParaRPr>
          </a:p>
          <a:p>
            <a:r>
              <a:rPr lang="en-GB" sz="1200" u="sng" dirty="0" smtClean="0">
                <a:latin typeface="Miriad Pro"/>
              </a:rPr>
              <a:t>Why Did railroad Companies Take The Risk?</a:t>
            </a:r>
          </a:p>
          <a:p>
            <a:pPr>
              <a:buFontTx/>
              <a:buChar char="-"/>
            </a:pPr>
            <a:r>
              <a:rPr lang="en-GB" sz="1100" dirty="0" smtClean="0">
                <a:latin typeface="Miriad Pro"/>
              </a:rPr>
              <a:t>The risk was small</a:t>
            </a:r>
          </a:p>
          <a:p>
            <a:pPr>
              <a:buFontTx/>
              <a:buChar char="-"/>
            </a:pPr>
            <a:r>
              <a:rPr lang="en-GB" sz="1100" dirty="0" smtClean="0">
                <a:latin typeface="Miriad Pro"/>
              </a:rPr>
              <a:t> Profit</a:t>
            </a:r>
          </a:p>
          <a:p>
            <a:pPr>
              <a:buFontTx/>
              <a:buChar char="-"/>
            </a:pPr>
            <a:r>
              <a:rPr lang="en-GB" sz="1100" dirty="0" smtClean="0">
                <a:latin typeface="Miriad Pro"/>
              </a:rPr>
              <a:t> Land either side of the railways were sold cheaply to settlers which gained the companies money to invest back into the company.</a:t>
            </a:r>
          </a:p>
          <a:p>
            <a:pPr>
              <a:buFontTx/>
              <a:buChar char="-"/>
            </a:pPr>
            <a:endParaRPr lang="en-GB" sz="1100" dirty="0" smtClean="0">
              <a:latin typeface="Miriad Pro"/>
            </a:endParaRPr>
          </a:p>
          <a:p>
            <a:r>
              <a:rPr lang="en-GB" sz="1200" u="sng" dirty="0" smtClean="0">
                <a:latin typeface="Miriad Pro"/>
              </a:rPr>
              <a:t>What Problems Were There In Construction?</a:t>
            </a:r>
          </a:p>
          <a:p>
            <a:pPr>
              <a:buFontTx/>
              <a:buChar char="-"/>
            </a:pPr>
            <a:r>
              <a:rPr lang="en-GB" sz="1100" dirty="0" smtClean="0">
                <a:latin typeface="Miriad Pro"/>
              </a:rPr>
              <a:t>Bad terrain- Mountains, valleys and deserts.</a:t>
            </a:r>
          </a:p>
          <a:p>
            <a:pPr>
              <a:buFontTx/>
              <a:buChar char="-"/>
            </a:pPr>
            <a:r>
              <a:rPr lang="en-GB" sz="1100" dirty="0" smtClean="0">
                <a:latin typeface="Miriad Pro"/>
              </a:rPr>
              <a:t> Engineers and constructors needed to learn new skills.</a:t>
            </a:r>
          </a:p>
          <a:p>
            <a:r>
              <a:rPr lang="en-GB" sz="1100" dirty="0" smtClean="0">
                <a:latin typeface="Miriad Pro"/>
              </a:rPr>
              <a:t> Living and working conditions were awful: bad weather (rain, gales and snow) made life hard.They depended on food transported hundreds of kilometres away in bad, unrefrigerated conditions.</a:t>
            </a:r>
          </a:p>
        </p:txBody>
      </p:sp>
      <p:sp>
        <p:nvSpPr>
          <p:cNvPr id="12" name="TextBox 11"/>
          <p:cNvSpPr txBox="1"/>
          <p:nvPr/>
        </p:nvSpPr>
        <p:spPr>
          <a:xfrm>
            <a:off x="6100451" y="2276872"/>
            <a:ext cx="1138453" cy="276999"/>
          </a:xfrm>
          <a:prstGeom prst="rect">
            <a:avLst/>
          </a:prstGeom>
          <a:noFill/>
        </p:spPr>
        <p:txBody>
          <a:bodyPr wrap="none" rtlCol="0">
            <a:spAutoFit/>
          </a:bodyPr>
          <a:lstStyle/>
          <a:p>
            <a:pPr algn="ctr"/>
            <a:r>
              <a:rPr lang="en-GB" sz="1200" u="sng" dirty="0" smtClean="0">
                <a:latin typeface="Miriad Pro"/>
              </a:rPr>
              <a:t>The Railroads</a:t>
            </a:r>
            <a:endParaRPr lang="en-GB" sz="1200" u="sng" dirty="0">
              <a:latin typeface="Miriad Pro"/>
            </a:endParaRPr>
          </a:p>
        </p:txBody>
      </p:sp>
      <p:cxnSp>
        <p:nvCxnSpPr>
          <p:cNvPr id="13" name="Straight Connector 12"/>
          <p:cNvCxnSpPr/>
          <p:nvPr/>
        </p:nvCxnSpPr>
        <p:spPr>
          <a:xfrm>
            <a:off x="4644008" y="2276872"/>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5" name="Rectangle 4"/>
          <p:cNvSpPr/>
          <p:nvPr/>
        </p:nvSpPr>
        <p:spPr>
          <a:xfrm>
            <a:off x="4644008"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8" name="Rectangle 7"/>
          <p:cNvSpPr/>
          <p:nvPr/>
        </p:nvSpPr>
        <p:spPr>
          <a:xfrm>
            <a:off x="179512" y="1052736"/>
            <a:ext cx="4320480" cy="2477601"/>
          </a:xfrm>
          <a:prstGeom prst="rect">
            <a:avLst/>
          </a:prstGeom>
        </p:spPr>
        <p:txBody>
          <a:bodyPr wrap="square">
            <a:spAutoFit/>
          </a:bodyPr>
          <a:lstStyle/>
          <a:p>
            <a:r>
              <a:rPr lang="en-GB" sz="1200" u="sng" dirty="0" smtClean="0">
                <a:latin typeface="Miriad Pro"/>
              </a:rPr>
              <a:t>Positive Impact of The Railroads:</a:t>
            </a:r>
          </a:p>
          <a:p>
            <a:pPr>
              <a:buFontTx/>
              <a:buChar char="-"/>
            </a:pPr>
            <a:r>
              <a:rPr lang="en-GB" sz="1100" dirty="0" smtClean="0">
                <a:latin typeface="Miriad Pro"/>
              </a:rPr>
              <a:t>Created many jobs during construction: cuttings, digging, track laying etc.</a:t>
            </a:r>
          </a:p>
          <a:p>
            <a:pPr>
              <a:buFontTx/>
              <a:buChar char="-"/>
            </a:pPr>
            <a:r>
              <a:rPr lang="en-GB" sz="1100" dirty="0" smtClean="0">
                <a:latin typeface="Miriad Pro"/>
              </a:rPr>
              <a:t> Growth in profit for material suppliers: iron, steel, timber etc.</a:t>
            </a:r>
          </a:p>
          <a:p>
            <a:pPr>
              <a:buFontTx/>
              <a:buChar char="-"/>
            </a:pPr>
            <a:r>
              <a:rPr lang="en-GB" sz="1100" dirty="0" smtClean="0">
                <a:latin typeface="Miriad Pro"/>
              </a:rPr>
              <a:t> Government officials and law enforcement officers could travel easier bringing everyone under one federal law. </a:t>
            </a:r>
          </a:p>
          <a:p>
            <a:pPr>
              <a:buFontTx/>
              <a:buChar char="-"/>
            </a:pPr>
            <a:r>
              <a:rPr lang="en-GB" sz="1100" dirty="0" smtClean="0">
                <a:latin typeface="Miriad Pro"/>
              </a:rPr>
              <a:t> Things could be transported to the homesteaders in the west- ploughs, threshers, binders, mechanical reapers etc.</a:t>
            </a:r>
          </a:p>
          <a:p>
            <a:pPr>
              <a:buFontTx/>
              <a:buChar char="-"/>
            </a:pPr>
            <a:r>
              <a:rPr lang="en-GB" sz="1100" dirty="0" smtClean="0">
                <a:latin typeface="Miriad Pro"/>
              </a:rPr>
              <a:t> Furniture, fabrics, dresses, trousers, pots, pans, oil lamps could be brought to the Great Plains.</a:t>
            </a:r>
          </a:p>
          <a:p>
            <a:pPr>
              <a:buFontTx/>
              <a:buChar char="-"/>
            </a:pPr>
            <a:r>
              <a:rPr lang="en-GB" sz="1100" dirty="0" smtClean="0">
                <a:latin typeface="Miriad Pro"/>
              </a:rPr>
              <a:t> Cities started to grow and become successful e.g. Denver, Dallas, Los Angeles.</a:t>
            </a:r>
          </a:p>
          <a:p>
            <a:pPr>
              <a:buFontTx/>
              <a:buChar char="-"/>
            </a:pPr>
            <a:r>
              <a:rPr lang="en-GB" sz="1100" dirty="0" smtClean="0">
                <a:latin typeface="Miriad Pro"/>
              </a:rPr>
              <a:t> Natural produce/crops could be traded in places further away- this created bigger and stronger demands for them.</a:t>
            </a:r>
          </a:p>
        </p:txBody>
      </p:sp>
      <p:sp>
        <p:nvSpPr>
          <p:cNvPr id="10" name="Rectangle 9"/>
          <p:cNvSpPr/>
          <p:nvPr/>
        </p:nvSpPr>
        <p:spPr>
          <a:xfrm>
            <a:off x="179512" y="260648"/>
            <a:ext cx="4320480" cy="1046440"/>
          </a:xfrm>
          <a:prstGeom prst="rect">
            <a:avLst/>
          </a:prstGeom>
        </p:spPr>
        <p:txBody>
          <a:bodyPr wrap="square">
            <a:spAutoFit/>
          </a:bodyPr>
          <a:lstStyle/>
          <a:p>
            <a:pPr>
              <a:buFontTx/>
              <a:buChar char="-"/>
            </a:pPr>
            <a:r>
              <a:rPr lang="en-GB" sz="1100" dirty="0" smtClean="0">
                <a:latin typeface="Miriad Pro"/>
              </a:rPr>
              <a:t>Not enough people continentally. This lead to the use of immigrants from places like China and Japan and later on Ireland.</a:t>
            </a:r>
          </a:p>
          <a:p>
            <a:pPr>
              <a:buFontTx/>
              <a:buChar char="-"/>
            </a:pPr>
            <a:r>
              <a:rPr lang="en-GB" sz="1100" dirty="0" smtClean="0">
                <a:latin typeface="Miriad Pro"/>
              </a:rPr>
              <a:t> Indians harassed builders because they feared their hunting ground would be destroyed.</a:t>
            </a:r>
          </a:p>
          <a:p>
            <a:pPr>
              <a:buFontTx/>
              <a:buChar char="-"/>
            </a:pPr>
            <a:endParaRPr lang="en-GB" dirty="0" smtClean="0">
              <a:latin typeface="Miriad Pro"/>
            </a:endParaRPr>
          </a:p>
        </p:txBody>
      </p:sp>
      <p:sp>
        <p:nvSpPr>
          <p:cNvPr id="11" name="Rectangle 10"/>
          <p:cNvSpPr/>
          <p:nvPr/>
        </p:nvSpPr>
        <p:spPr>
          <a:xfrm>
            <a:off x="179512" y="3501008"/>
            <a:ext cx="4320480" cy="2477601"/>
          </a:xfrm>
          <a:prstGeom prst="rect">
            <a:avLst/>
          </a:prstGeom>
        </p:spPr>
        <p:txBody>
          <a:bodyPr wrap="square">
            <a:spAutoFit/>
          </a:bodyPr>
          <a:lstStyle/>
          <a:p>
            <a:r>
              <a:rPr lang="en-GB" sz="1200" u="sng" dirty="0" smtClean="0">
                <a:latin typeface="Miriad Pro"/>
              </a:rPr>
              <a:t>Impact of Railroads on The Indians:</a:t>
            </a:r>
          </a:p>
          <a:p>
            <a:pPr>
              <a:buFontTx/>
              <a:buChar char="-"/>
            </a:pPr>
            <a:r>
              <a:rPr lang="en-GB" sz="1100" dirty="0" smtClean="0">
                <a:latin typeface="Miriad Pro"/>
              </a:rPr>
              <a:t>Railroads disturbed the hunting of the Buffalo because they were built on traditional Indian hunting ground.</a:t>
            </a:r>
          </a:p>
          <a:p>
            <a:pPr>
              <a:buFontTx/>
              <a:buChar char="-"/>
            </a:pPr>
            <a:r>
              <a:rPr lang="en-GB" sz="1100" dirty="0" smtClean="0">
                <a:latin typeface="Miriad Pro"/>
              </a:rPr>
              <a:t> Homesteaders fenced in their land meaning Indians could no longer freely move around after the Buffalo.</a:t>
            </a:r>
          </a:p>
          <a:p>
            <a:pPr>
              <a:buFontTx/>
              <a:buChar char="-"/>
            </a:pPr>
            <a:r>
              <a:rPr lang="en-GB" sz="1100" dirty="0" smtClean="0">
                <a:latin typeface="Miriad Pro"/>
              </a:rPr>
              <a:t> Homesteaders’ land was able to grow and develop, further getting in the way of the Indians, due to the railroads which brought them goods and materials to due so.</a:t>
            </a:r>
          </a:p>
          <a:p>
            <a:pPr>
              <a:buFontTx/>
              <a:buChar char="-"/>
            </a:pPr>
            <a:r>
              <a:rPr lang="en-GB" sz="1100" dirty="0" smtClean="0">
                <a:latin typeface="Miriad Pro"/>
              </a:rPr>
              <a:t> Indians started to hate settlers:</a:t>
            </a:r>
          </a:p>
          <a:p>
            <a:r>
              <a:rPr lang="en-GB" sz="1100" dirty="0" smtClean="0">
                <a:latin typeface="Miriad Pro"/>
              </a:rPr>
              <a:t>+ The land, what they believed no-one could own, had been taken over and disrupted by people different to them and with different beliefs.</a:t>
            </a:r>
          </a:p>
          <a:p>
            <a:r>
              <a:rPr lang="en-GB" sz="1100" dirty="0" smtClean="0">
                <a:latin typeface="Miriad Pro"/>
              </a:rPr>
              <a:t>+ Buffalo hunting became a sport for settlers while Indians relied on the Buffalo entirely. </a:t>
            </a:r>
          </a:p>
        </p:txBody>
      </p:sp>
      <p:sp>
        <p:nvSpPr>
          <p:cNvPr id="12" name="TextBox 11"/>
          <p:cNvSpPr txBox="1"/>
          <p:nvPr/>
        </p:nvSpPr>
        <p:spPr>
          <a:xfrm>
            <a:off x="6012160" y="188640"/>
            <a:ext cx="1702710" cy="276999"/>
          </a:xfrm>
          <a:prstGeom prst="rect">
            <a:avLst/>
          </a:prstGeom>
          <a:noFill/>
        </p:spPr>
        <p:txBody>
          <a:bodyPr wrap="none" rtlCol="0">
            <a:spAutoFit/>
          </a:bodyPr>
          <a:lstStyle/>
          <a:p>
            <a:pPr algn="ctr"/>
            <a:r>
              <a:rPr lang="en-GB" sz="1200" u="sng" dirty="0" smtClean="0">
                <a:latin typeface="Miriad Pro"/>
              </a:rPr>
              <a:t>Cattlemen &amp; Cowboys</a:t>
            </a:r>
            <a:endParaRPr lang="en-GB" sz="1200" u="sng" dirty="0">
              <a:latin typeface="Miriad Pro"/>
            </a:endParaRPr>
          </a:p>
        </p:txBody>
      </p:sp>
      <p:sp>
        <p:nvSpPr>
          <p:cNvPr id="13" name="Rectangle 12"/>
          <p:cNvSpPr/>
          <p:nvPr/>
        </p:nvSpPr>
        <p:spPr>
          <a:xfrm>
            <a:off x="4644008" y="404664"/>
            <a:ext cx="4320480" cy="3139321"/>
          </a:xfrm>
          <a:prstGeom prst="rect">
            <a:avLst/>
          </a:prstGeom>
        </p:spPr>
        <p:txBody>
          <a:bodyPr wrap="square">
            <a:spAutoFit/>
          </a:bodyPr>
          <a:lstStyle/>
          <a:p>
            <a:r>
              <a:rPr lang="en-GB" sz="1200" u="sng" dirty="0" smtClean="0">
                <a:latin typeface="Miriad Pro"/>
              </a:rPr>
              <a:t>Goodnight-Loving Trail:</a:t>
            </a:r>
          </a:p>
          <a:p>
            <a:pPr>
              <a:buFontTx/>
              <a:buChar char="-"/>
            </a:pPr>
            <a:r>
              <a:rPr lang="en-GB" sz="1100" dirty="0" smtClean="0">
                <a:latin typeface="Miriad Pro"/>
              </a:rPr>
              <a:t>Charles Goodnight returned to Texas after the civil war; his cattle had increased to 8,000. </a:t>
            </a:r>
          </a:p>
          <a:p>
            <a:pPr>
              <a:buFontTx/>
              <a:buChar char="-"/>
            </a:pPr>
            <a:r>
              <a:rPr lang="en-GB" sz="1100" dirty="0" smtClean="0">
                <a:latin typeface="Miriad Pro"/>
              </a:rPr>
              <a:t> Charles heard that US troops were holding 7,000 Navaho Indians captive on a reservation near Fort Sumner, New Mexico: the Indians were close to starvation.</a:t>
            </a:r>
          </a:p>
          <a:p>
            <a:pPr>
              <a:buFontTx/>
              <a:buChar char="-"/>
            </a:pPr>
            <a:r>
              <a:rPr lang="en-GB" sz="1100" dirty="0" smtClean="0">
                <a:latin typeface="Miriad Pro"/>
              </a:rPr>
              <a:t> Instead of taking the cattle to markets in the East by railroad, he chose to take the cattle to Fort Sumner. </a:t>
            </a:r>
          </a:p>
          <a:p>
            <a:pPr>
              <a:buFontTx/>
              <a:buChar char="-"/>
            </a:pPr>
            <a:r>
              <a:rPr lang="en-GB" sz="1100" dirty="0" smtClean="0">
                <a:latin typeface="Miriad Pro"/>
              </a:rPr>
              <a:t> Charles teamed up with Oliver Loving (cattle drover) and hired 18 cowboys.</a:t>
            </a:r>
          </a:p>
          <a:p>
            <a:pPr>
              <a:buFontTx/>
              <a:buChar char="-"/>
            </a:pPr>
            <a:r>
              <a:rPr lang="en-GB" sz="1100" dirty="0" smtClean="0">
                <a:latin typeface="Miriad Pro"/>
              </a:rPr>
              <a:t> They picked 2,000 cattle and set up a chuck wagon for all their supplies.</a:t>
            </a:r>
          </a:p>
          <a:p>
            <a:pPr>
              <a:buFontTx/>
              <a:buChar char="-"/>
            </a:pPr>
            <a:r>
              <a:rPr lang="en-GB" sz="1100" dirty="0" smtClean="0">
                <a:latin typeface="Miriad Pro"/>
              </a:rPr>
              <a:t> Issue: water shortage. Many animals died before reaching Pecos River.</a:t>
            </a:r>
          </a:p>
          <a:p>
            <a:pPr>
              <a:buFontTx/>
              <a:buChar char="-"/>
            </a:pPr>
            <a:r>
              <a:rPr lang="en-GB" sz="1100" dirty="0" smtClean="0">
                <a:latin typeface="Miriad Pro"/>
              </a:rPr>
              <a:t> On arrival at Fort Sumner 1,700 cattle were left. Indians and the army ate them. Goodnight had started a business supplying the US army and Indian reservations as far north as Fort Laramie with cattle.</a:t>
            </a:r>
          </a:p>
        </p:txBody>
      </p:sp>
      <p:cxnSp>
        <p:nvCxnSpPr>
          <p:cNvPr id="14" name="Straight Connector 13"/>
          <p:cNvCxnSpPr/>
          <p:nvPr/>
        </p:nvCxnSpPr>
        <p:spPr>
          <a:xfrm>
            <a:off x="179512" y="6093296"/>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644008" y="3573016"/>
            <a:ext cx="4320480" cy="2646878"/>
          </a:xfrm>
          <a:prstGeom prst="rect">
            <a:avLst/>
          </a:prstGeom>
        </p:spPr>
        <p:txBody>
          <a:bodyPr wrap="square">
            <a:spAutoFit/>
          </a:bodyPr>
          <a:lstStyle/>
          <a:p>
            <a:r>
              <a:rPr lang="en-GB" sz="1200" u="sng" dirty="0" smtClean="0">
                <a:latin typeface="Miriad Pro"/>
              </a:rPr>
              <a:t> Problems with The Cattle Trails:</a:t>
            </a:r>
          </a:p>
          <a:p>
            <a:r>
              <a:rPr lang="en-GB" sz="1100" dirty="0" smtClean="0">
                <a:latin typeface="Miriad Pro"/>
              </a:rPr>
              <a:t>There were problems with them all.</a:t>
            </a:r>
          </a:p>
          <a:p>
            <a:pPr>
              <a:buFontTx/>
              <a:buChar char="-"/>
            </a:pPr>
            <a:r>
              <a:rPr lang="en-GB" sz="1100" dirty="0" smtClean="0">
                <a:latin typeface="Miriad Pro"/>
              </a:rPr>
              <a:t>South-east Kansas, South Missouri and North Arkansas: armed mobs attacked cattlemen on the cattle trails. They feared a deadly tick, carried by Longhorns (hardy/strong breed of cattle) which did not affect them, would harm cattle on the land where Long Horns passed.</a:t>
            </a:r>
          </a:p>
          <a:p>
            <a:pPr>
              <a:buFontTx/>
              <a:buChar char="-"/>
            </a:pPr>
            <a:r>
              <a:rPr lang="en-GB" sz="1100" dirty="0" smtClean="0">
                <a:latin typeface="Miriad Pro"/>
              </a:rPr>
              <a:t> Rustlers/thieves on all the trails were prepared to fight &amp; kill to get Longhorns for themselves.</a:t>
            </a:r>
          </a:p>
          <a:p>
            <a:pPr>
              <a:buFontTx/>
              <a:buChar char="-"/>
            </a:pPr>
            <a:r>
              <a:rPr lang="en-GB" sz="1100" dirty="0" smtClean="0">
                <a:latin typeface="Miriad Pro"/>
              </a:rPr>
              <a:t> Hostile Indians were problems on all of the cattle trails too. Oliver Loving died in 1867 from injuries afflicted by Comanche Indians. </a:t>
            </a:r>
          </a:p>
          <a:p>
            <a:pPr>
              <a:buFontTx/>
              <a:buChar char="-"/>
            </a:pPr>
            <a:r>
              <a:rPr lang="en-GB" sz="1100" dirty="0" smtClean="0">
                <a:latin typeface="Miriad Pro"/>
              </a:rPr>
              <a:t> The Goodnight-Loving Trail avoided mobs in Missouri and Kansas and most hostile Indians. But, suffered from lack of water and was too far west for eastern markets, which were bigger and more profitable.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5" name="Rectangle 4"/>
          <p:cNvSpPr/>
          <p:nvPr/>
        </p:nvSpPr>
        <p:spPr>
          <a:xfrm>
            <a:off x="4644008"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13" name="Rectangle 12"/>
          <p:cNvSpPr/>
          <p:nvPr/>
        </p:nvSpPr>
        <p:spPr>
          <a:xfrm>
            <a:off x="179512" y="3212976"/>
            <a:ext cx="4320480" cy="954107"/>
          </a:xfrm>
          <a:prstGeom prst="rect">
            <a:avLst/>
          </a:prstGeom>
        </p:spPr>
        <p:txBody>
          <a:bodyPr wrap="square">
            <a:spAutoFit/>
          </a:bodyPr>
          <a:lstStyle/>
          <a:p>
            <a:r>
              <a:rPr lang="en-GB" sz="1200" u="sng" dirty="0" smtClean="0">
                <a:latin typeface="Miriad Pro"/>
              </a:rPr>
              <a:t>Boom!</a:t>
            </a:r>
          </a:p>
          <a:p>
            <a:pPr>
              <a:buFontTx/>
              <a:buChar char="-"/>
            </a:pPr>
            <a:r>
              <a:rPr lang="en-GB" sz="1100" dirty="0" smtClean="0">
                <a:latin typeface="Miriad Pro"/>
              </a:rPr>
              <a:t>As railroads moved further west, cow towns (Dodge City, Newton etc.) were made and new trails were formed to connect railroads at these points.</a:t>
            </a:r>
          </a:p>
          <a:p>
            <a:pPr>
              <a:buFontTx/>
              <a:buChar char="-"/>
            </a:pPr>
            <a:r>
              <a:rPr lang="en-GB" sz="1100" dirty="0" smtClean="0">
                <a:latin typeface="Miriad Pro"/>
              </a:rPr>
              <a:t> It was very successful!</a:t>
            </a:r>
          </a:p>
        </p:txBody>
      </p:sp>
      <p:sp>
        <p:nvSpPr>
          <p:cNvPr id="8" name="Rectangle 7"/>
          <p:cNvSpPr/>
          <p:nvPr/>
        </p:nvSpPr>
        <p:spPr>
          <a:xfrm>
            <a:off x="179512" y="260648"/>
            <a:ext cx="4320480" cy="3154710"/>
          </a:xfrm>
          <a:prstGeom prst="rect">
            <a:avLst/>
          </a:prstGeom>
        </p:spPr>
        <p:txBody>
          <a:bodyPr wrap="square">
            <a:spAutoFit/>
          </a:bodyPr>
          <a:lstStyle/>
          <a:p>
            <a:r>
              <a:rPr lang="en-GB" sz="1200" u="sng" dirty="0" smtClean="0">
                <a:latin typeface="Miriad Pro"/>
              </a:rPr>
              <a:t>Joseph McCoy &amp; Abilene: Solutions:</a:t>
            </a:r>
          </a:p>
          <a:p>
            <a:r>
              <a:rPr lang="en-GB" sz="1100" dirty="0" smtClean="0">
                <a:latin typeface="Miriad Pro"/>
              </a:rPr>
              <a:t>Joseph had the ideal solutions:</a:t>
            </a:r>
          </a:p>
          <a:p>
            <a:r>
              <a:rPr lang="en-GB" sz="1100" dirty="0" smtClean="0">
                <a:latin typeface="Miriad Pro"/>
              </a:rPr>
              <a:t>- Instead of using trains to take cattle east, his plan was to set up cow towns in the west. Southern cattlemen and buyers, from the north, could meet in the middle to buy</a:t>
            </a:r>
          </a:p>
          <a:p>
            <a:r>
              <a:rPr lang="en-GB" sz="1100" dirty="0" smtClean="0">
                <a:latin typeface="Miriad Pro"/>
              </a:rPr>
              <a:t> and sell herds. This meant they were </a:t>
            </a:r>
          </a:p>
          <a:p>
            <a:r>
              <a:rPr lang="en-GB" sz="1100" dirty="0" smtClean="0">
                <a:latin typeface="Miriad Pro"/>
              </a:rPr>
              <a:t>undisturbed by rustlers, angry mobs and hostile Indians.</a:t>
            </a:r>
          </a:p>
          <a:p>
            <a:pPr>
              <a:buFontTx/>
              <a:buChar char="-"/>
            </a:pPr>
            <a:r>
              <a:rPr lang="en-GB" sz="1100" dirty="0" smtClean="0">
                <a:latin typeface="Miriad Pro"/>
              </a:rPr>
              <a:t>Abilene was originally a collection of huts. But, it had grass and water, which cattle needed while waiting to be sold.</a:t>
            </a:r>
          </a:p>
          <a:p>
            <a:pPr>
              <a:buFontTx/>
              <a:buChar char="-"/>
            </a:pPr>
            <a:r>
              <a:rPr lang="en-GB" sz="1100" dirty="0" smtClean="0">
                <a:latin typeface="Miriad Pro"/>
              </a:rPr>
              <a:t> McCoy had timber brought and built offices, cattle pens and a small hotel.</a:t>
            </a:r>
          </a:p>
          <a:p>
            <a:pPr>
              <a:buFontTx/>
              <a:buChar char="-"/>
            </a:pPr>
            <a:r>
              <a:rPr lang="en-GB" sz="1100" dirty="0" smtClean="0">
                <a:latin typeface="Miriad Pro"/>
              </a:rPr>
              <a:t> 1867: Cattlemen took around 37,000 cattle along the Chisholm Trail from San Antonio to Abilene.</a:t>
            </a:r>
          </a:p>
          <a:p>
            <a:pPr>
              <a:buFontTx/>
              <a:buChar char="-"/>
            </a:pPr>
            <a:r>
              <a:rPr lang="en-GB" sz="1100" dirty="0" smtClean="0">
                <a:latin typeface="Miriad Pro"/>
              </a:rPr>
              <a:t> By 1870, 300,000 cattle were passing through Abilene, the cow town had three more hotels and ten saloons.</a:t>
            </a:r>
          </a:p>
          <a:p>
            <a:pPr>
              <a:buFontTx/>
              <a:buChar char="-"/>
            </a:pPr>
            <a:r>
              <a:rPr lang="en-GB" sz="1100" dirty="0" smtClean="0">
                <a:latin typeface="Miriad Pro"/>
              </a:rPr>
              <a:t> Between1867 &amp; 1881, 1.5m cattle passed through.</a:t>
            </a:r>
          </a:p>
          <a:p>
            <a:pPr>
              <a:buFontTx/>
              <a:buChar char="-"/>
            </a:pPr>
            <a:r>
              <a:rPr lang="en-GB" sz="1100" dirty="0" smtClean="0">
                <a:latin typeface="Miriad Pro"/>
              </a:rPr>
              <a:t> After the success of Abilene, more cow towns were built.</a:t>
            </a:r>
          </a:p>
          <a:p>
            <a:endParaRPr lang="en-GB" sz="1100" dirty="0" smtClean="0">
              <a:latin typeface="Miriad Pro"/>
            </a:endParaRPr>
          </a:p>
        </p:txBody>
      </p:sp>
      <p:sp>
        <p:nvSpPr>
          <p:cNvPr id="9" name="Rectangle 8"/>
          <p:cNvSpPr/>
          <p:nvPr/>
        </p:nvSpPr>
        <p:spPr>
          <a:xfrm>
            <a:off x="179512" y="4077072"/>
            <a:ext cx="4320480" cy="2292935"/>
          </a:xfrm>
          <a:prstGeom prst="rect">
            <a:avLst/>
          </a:prstGeom>
        </p:spPr>
        <p:txBody>
          <a:bodyPr wrap="square">
            <a:spAutoFit/>
          </a:bodyPr>
          <a:lstStyle/>
          <a:p>
            <a:pPr>
              <a:buFontTx/>
              <a:buChar char="-"/>
            </a:pPr>
            <a:r>
              <a:rPr lang="en-GB" sz="1100" dirty="0" smtClean="0">
                <a:latin typeface="Miriad Pro"/>
              </a:rPr>
              <a:t>Peak years of the ‘Beef Bonanza’ were between 1867 and 1885: nearly 4m cattle passed through cow towns.</a:t>
            </a:r>
          </a:p>
          <a:p>
            <a:pPr>
              <a:buFontTx/>
              <a:buChar char="-"/>
            </a:pPr>
            <a:r>
              <a:rPr lang="en-GB" sz="1100" dirty="0" smtClean="0">
                <a:latin typeface="Miriad Pro"/>
              </a:rPr>
              <a:t> 1/4m through Dodge City to then be taken to railroads then along to places, like Chicago and Kansas.</a:t>
            </a:r>
          </a:p>
          <a:p>
            <a:pPr>
              <a:buFontTx/>
              <a:buChar char="-"/>
            </a:pPr>
            <a:r>
              <a:rPr lang="en-GB" sz="1100" dirty="0" smtClean="0">
                <a:latin typeface="Miriad Pro"/>
              </a:rPr>
              <a:t> Huge profits!</a:t>
            </a:r>
          </a:p>
          <a:p>
            <a:pPr>
              <a:buFontTx/>
              <a:buChar char="-"/>
            </a:pPr>
            <a:r>
              <a:rPr lang="en-GB" sz="1100" dirty="0" smtClean="0">
                <a:latin typeface="Miriad Pro"/>
              </a:rPr>
              <a:t> A cow worth $5 in Texas would be sold for ten times that amount in cow towns. This was because of the popularity and demand of the meat.</a:t>
            </a:r>
          </a:p>
          <a:p>
            <a:pPr>
              <a:buFontTx/>
              <a:buChar char="-"/>
            </a:pPr>
            <a:r>
              <a:rPr lang="en-GB" sz="1100" dirty="0" smtClean="0">
                <a:latin typeface="Miriad Pro"/>
              </a:rPr>
              <a:t> Joseph, along with other cattle dealers, took a commission on every head of cattle sold in their towns.</a:t>
            </a:r>
          </a:p>
          <a:p>
            <a:pPr>
              <a:buFontTx/>
              <a:buChar char="-"/>
            </a:pPr>
            <a:r>
              <a:rPr lang="en-GB" sz="1100" dirty="0" smtClean="0">
                <a:latin typeface="Miriad Pro"/>
              </a:rPr>
              <a:t> It was a win-win situation: everyone gained something e.g. Saloon owners, cattle dealers, cowboys, timber merchants etc.</a:t>
            </a:r>
          </a:p>
          <a:p>
            <a:endParaRPr lang="en-GB" sz="1100" dirty="0" smtClean="0">
              <a:latin typeface="Miriad Pro"/>
            </a:endParaRPr>
          </a:p>
        </p:txBody>
      </p:sp>
      <p:sp>
        <p:nvSpPr>
          <p:cNvPr id="12" name="Rectangle 11"/>
          <p:cNvSpPr/>
          <p:nvPr/>
        </p:nvSpPr>
        <p:spPr>
          <a:xfrm>
            <a:off x="4644008" y="260648"/>
            <a:ext cx="4320480" cy="1292662"/>
          </a:xfrm>
          <a:prstGeom prst="rect">
            <a:avLst/>
          </a:prstGeom>
        </p:spPr>
        <p:txBody>
          <a:bodyPr wrap="square">
            <a:spAutoFit/>
          </a:bodyPr>
          <a:lstStyle/>
          <a:p>
            <a:r>
              <a:rPr lang="en-GB" sz="1200" u="sng" dirty="0" smtClean="0">
                <a:latin typeface="Miriad Pro"/>
              </a:rPr>
              <a:t>Ranching to Bust &amp; Why:</a:t>
            </a:r>
          </a:p>
          <a:p>
            <a:pPr>
              <a:buFontTx/>
              <a:buChar char="-"/>
            </a:pPr>
            <a:r>
              <a:rPr lang="en-GB" sz="1100" dirty="0" smtClean="0">
                <a:latin typeface="Miriad Pro"/>
              </a:rPr>
              <a:t>Homesteaders’ farms blocked trails.</a:t>
            </a:r>
          </a:p>
          <a:p>
            <a:pPr>
              <a:buFontTx/>
              <a:buChar char="-"/>
            </a:pPr>
            <a:r>
              <a:rPr lang="en-GB" sz="1100" dirty="0" smtClean="0">
                <a:latin typeface="Miriad Pro"/>
              </a:rPr>
              <a:t> 1851: US Government and chiefs of northern Indian tribes agreed the Fort Laramie Treaty. Whereby cowboys had to pay the Indians to drive cattle across Indian land.</a:t>
            </a:r>
          </a:p>
          <a:p>
            <a:pPr>
              <a:buFontTx/>
              <a:buChar char="-"/>
            </a:pPr>
            <a:r>
              <a:rPr lang="en-GB" sz="1100" dirty="0" smtClean="0">
                <a:latin typeface="Miriad Pro"/>
              </a:rPr>
              <a:t> Cattlemen started to think raising cattle on the plains would be easier than driving cattle across them.</a:t>
            </a:r>
          </a:p>
        </p:txBody>
      </p:sp>
      <p:sp>
        <p:nvSpPr>
          <p:cNvPr id="14" name="Rectangle 13"/>
          <p:cNvSpPr/>
          <p:nvPr/>
        </p:nvSpPr>
        <p:spPr>
          <a:xfrm>
            <a:off x="4644008" y="1556792"/>
            <a:ext cx="4320480" cy="2985433"/>
          </a:xfrm>
          <a:prstGeom prst="rect">
            <a:avLst/>
          </a:prstGeom>
        </p:spPr>
        <p:txBody>
          <a:bodyPr wrap="square">
            <a:spAutoFit/>
          </a:bodyPr>
          <a:lstStyle/>
          <a:p>
            <a:r>
              <a:rPr lang="en-GB" sz="1200" u="sng" dirty="0" smtClean="0">
                <a:latin typeface="Miriad Pro"/>
              </a:rPr>
              <a:t>John Liff- Entrepreneur:</a:t>
            </a:r>
          </a:p>
          <a:p>
            <a:pPr>
              <a:buFontTx/>
              <a:buChar char="-"/>
            </a:pPr>
            <a:r>
              <a:rPr lang="en-GB" sz="1100" dirty="0" smtClean="0">
                <a:latin typeface="Miriad Pro"/>
              </a:rPr>
              <a:t>As a young man, he was a trader in Arkansas. He sold food and goods to migrants on the Oregon and California trails as well as supplying miners with necessary goods.</a:t>
            </a:r>
          </a:p>
          <a:p>
            <a:pPr>
              <a:buFontTx/>
              <a:buChar char="-"/>
            </a:pPr>
            <a:r>
              <a:rPr lang="en-GB" sz="1100" dirty="0" smtClean="0">
                <a:latin typeface="Miriad Pro"/>
              </a:rPr>
              <a:t> He began to graze cattle on the plains.</a:t>
            </a:r>
          </a:p>
          <a:p>
            <a:pPr>
              <a:buFontTx/>
              <a:buChar char="-"/>
            </a:pPr>
            <a:r>
              <a:rPr lang="en-GB" sz="1100" dirty="0" smtClean="0">
                <a:latin typeface="Miriad Pro"/>
              </a:rPr>
              <a:t> He bought Loving’s cows, which were being driven to Colorado.</a:t>
            </a:r>
          </a:p>
          <a:p>
            <a:pPr>
              <a:buFontTx/>
              <a:buChar char="-"/>
            </a:pPr>
            <a:r>
              <a:rPr lang="en-GB" sz="1100" dirty="0" smtClean="0">
                <a:latin typeface="Miriad Pro"/>
              </a:rPr>
              <a:t> Experimented with breeding to produce sweeter meat than the Texas Longhorn.</a:t>
            </a:r>
          </a:p>
          <a:p>
            <a:pPr>
              <a:buFontTx/>
              <a:buChar char="-"/>
            </a:pPr>
            <a:r>
              <a:rPr lang="en-GB" sz="1100" dirty="0" smtClean="0">
                <a:latin typeface="Miriad Pro"/>
              </a:rPr>
              <a:t> Won a contract to supply the Union Pacific Railroad construction men.</a:t>
            </a:r>
          </a:p>
          <a:p>
            <a:pPr>
              <a:buFontTx/>
              <a:buChar char="-"/>
            </a:pPr>
            <a:r>
              <a:rPr lang="en-GB" sz="1100" dirty="0" smtClean="0">
                <a:latin typeface="Miriad Pro"/>
              </a:rPr>
              <a:t> Sent beef to eastern cities using new refrigerated railroad cars. This enabled cattle to be slaughtered before being transported.</a:t>
            </a:r>
          </a:p>
          <a:p>
            <a:pPr>
              <a:buFontTx/>
              <a:buChar char="-"/>
            </a:pPr>
            <a:r>
              <a:rPr lang="en-GB" sz="1100" dirty="0" smtClean="0">
                <a:latin typeface="Miriad Pro"/>
              </a:rPr>
              <a:t> 1872: Won a contract to supply beef to Red Cloud (Indian chief) and more than 7,000 Sioux Indians, who the Government had moved near to Fort Laramie.</a:t>
            </a:r>
          </a:p>
          <a:p>
            <a:pPr>
              <a:buFontTx/>
              <a:buChar char="-"/>
            </a:pPr>
            <a:r>
              <a:rPr lang="en-GB" sz="1100" dirty="0" smtClean="0">
                <a:latin typeface="Miriad Pro"/>
              </a:rPr>
              <a:t> People started to copy him.</a:t>
            </a:r>
          </a:p>
          <a:p>
            <a:endParaRPr lang="en-GB" sz="1100" u="sng" dirty="0" smtClean="0">
              <a:latin typeface="Miriad Pro"/>
            </a:endParaRPr>
          </a:p>
        </p:txBody>
      </p:sp>
      <p:sp>
        <p:nvSpPr>
          <p:cNvPr id="15" name="Rectangle 14"/>
          <p:cNvSpPr/>
          <p:nvPr/>
        </p:nvSpPr>
        <p:spPr>
          <a:xfrm>
            <a:off x="4644008" y="4365104"/>
            <a:ext cx="4320480" cy="2139047"/>
          </a:xfrm>
          <a:prstGeom prst="rect">
            <a:avLst/>
          </a:prstGeom>
        </p:spPr>
        <p:txBody>
          <a:bodyPr wrap="square">
            <a:spAutoFit/>
          </a:bodyPr>
          <a:lstStyle/>
          <a:p>
            <a:r>
              <a:rPr lang="en-GB" sz="1200" u="sng" dirty="0" smtClean="0">
                <a:latin typeface="Miriad Pro"/>
              </a:rPr>
              <a:t>The Open Range:</a:t>
            </a:r>
          </a:p>
          <a:p>
            <a:pPr>
              <a:buFontTx/>
              <a:buChar char="-"/>
            </a:pPr>
            <a:r>
              <a:rPr lang="en-GB" sz="1100" dirty="0" smtClean="0">
                <a:latin typeface="Miriad Pro"/>
              </a:rPr>
              <a:t>Ranches on the Great Plains were ‘open ranges’ and unfenced.</a:t>
            </a:r>
          </a:p>
          <a:p>
            <a:pPr>
              <a:buFontTx/>
              <a:buChar char="-"/>
            </a:pPr>
            <a:r>
              <a:rPr lang="en-GB" sz="1100" dirty="0" smtClean="0">
                <a:latin typeface="Miriad Pro"/>
              </a:rPr>
              <a:t> The land was claimed but not owned by ranchers. </a:t>
            </a:r>
          </a:p>
          <a:p>
            <a:pPr>
              <a:buFontTx/>
              <a:buChar char="-"/>
            </a:pPr>
            <a:r>
              <a:rPr lang="en-GB" sz="1100" dirty="0" smtClean="0">
                <a:latin typeface="Miriad Pro"/>
              </a:rPr>
              <a:t> Each rancher had ‘Range rights’ for the land they claimed. This was the right to reserve a stream or waterhole for his cattle.</a:t>
            </a:r>
          </a:p>
          <a:p>
            <a:pPr>
              <a:buFontTx/>
              <a:buChar char="-"/>
            </a:pPr>
            <a:r>
              <a:rPr lang="en-GB" sz="1100" dirty="0" smtClean="0">
                <a:latin typeface="Miriad Pro"/>
              </a:rPr>
              <a:t> Boundaries between ranches were watersheds/area of land or ridge separating waters flowing to different rivers etc.</a:t>
            </a:r>
          </a:p>
          <a:p>
            <a:pPr>
              <a:buFontTx/>
              <a:buChar char="-"/>
            </a:pPr>
            <a:r>
              <a:rPr lang="en-GB" sz="1100" dirty="0" smtClean="0">
                <a:latin typeface="Miriad Pro"/>
              </a:rPr>
              <a:t> In the centres of the ranches were buildings were ranch workers lived and worked. There were bunk houses and living quarters for the cowboys; stables for horses, barns for storing fodder/food, like dried hay or straw as well as harnesses, bridles/headgear to control horses and saddles.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9512"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4"/>
          <p:cNvSpPr/>
          <p:nvPr/>
        </p:nvSpPr>
        <p:spPr>
          <a:xfrm>
            <a:off x="4644008" y="188640"/>
            <a:ext cx="4320000" cy="6480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p:cNvSpPr/>
          <p:nvPr/>
        </p:nvSpPr>
        <p:spPr>
          <a:xfrm>
            <a:off x="179512" y="260648"/>
            <a:ext cx="4320480" cy="1785104"/>
          </a:xfrm>
          <a:prstGeom prst="rect">
            <a:avLst/>
          </a:prstGeom>
        </p:spPr>
        <p:txBody>
          <a:bodyPr wrap="square">
            <a:spAutoFit/>
          </a:bodyPr>
          <a:lstStyle/>
          <a:p>
            <a:pPr>
              <a:buFontTx/>
              <a:buChar char="-"/>
            </a:pPr>
            <a:r>
              <a:rPr lang="en-GB" sz="1100" dirty="0" smtClean="0">
                <a:latin typeface="Miriad Pro"/>
              </a:rPr>
              <a:t> Because ranches were unfenced, cattle roamed freely grazing where the grass was best.</a:t>
            </a:r>
          </a:p>
          <a:p>
            <a:pPr>
              <a:buFontTx/>
              <a:buChar char="-"/>
            </a:pPr>
            <a:r>
              <a:rPr lang="en-GB" sz="1100" dirty="0" smtClean="0">
                <a:latin typeface="Miriad Pro"/>
              </a:rPr>
              <a:t> Each cow was branded (on the shoulder or hindquarter) to show which ranch it was from.</a:t>
            </a:r>
          </a:p>
          <a:p>
            <a:pPr>
              <a:buFontTx/>
              <a:buChar char="-"/>
            </a:pPr>
            <a:r>
              <a:rPr lang="en-GB" sz="1100" dirty="0" smtClean="0">
                <a:latin typeface="Miriad Pro"/>
              </a:rPr>
              <a:t> Branding prevented rustling- where thieves stole and drove away cattle that wasn’t theirs.</a:t>
            </a:r>
          </a:p>
          <a:p>
            <a:r>
              <a:rPr lang="en-GB" sz="1100" dirty="0" smtClean="0">
                <a:latin typeface="Miriad Pro"/>
              </a:rPr>
              <a:t>-1880-1885 were the peak years for </a:t>
            </a:r>
          </a:p>
          <a:p>
            <a:r>
              <a:rPr lang="en-GB" sz="1100" dirty="0" smtClean="0">
                <a:latin typeface="Miriad Pro"/>
              </a:rPr>
              <a:t>ranching on the plains. It was seen as a sure-fire/certain way of making money.</a:t>
            </a:r>
          </a:p>
          <a:p>
            <a:pPr>
              <a:buFontTx/>
              <a:buChar char="-"/>
            </a:pPr>
            <a:endParaRPr lang="en-GB" sz="1100" dirty="0" smtClean="0">
              <a:latin typeface="Miriad Pro"/>
            </a:endParaRPr>
          </a:p>
        </p:txBody>
      </p:sp>
      <p:sp>
        <p:nvSpPr>
          <p:cNvPr id="9" name="Rectangle 8"/>
          <p:cNvSpPr/>
          <p:nvPr/>
        </p:nvSpPr>
        <p:spPr>
          <a:xfrm>
            <a:off x="179512" y="1916832"/>
            <a:ext cx="4320480" cy="4201150"/>
          </a:xfrm>
          <a:prstGeom prst="rect">
            <a:avLst/>
          </a:prstGeom>
        </p:spPr>
        <p:txBody>
          <a:bodyPr wrap="square">
            <a:spAutoFit/>
          </a:bodyPr>
          <a:lstStyle/>
          <a:p>
            <a:r>
              <a:rPr lang="en-GB" sz="1200" u="sng" dirty="0" smtClean="0">
                <a:latin typeface="Miriad Pro"/>
              </a:rPr>
              <a:t>The End Of Cattle Ranching:</a:t>
            </a:r>
          </a:p>
          <a:p>
            <a:r>
              <a:rPr lang="en-GB" sz="1200" u="sng" dirty="0" smtClean="0">
                <a:latin typeface="Miriad Pro"/>
              </a:rPr>
              <a:t>Overstocking</a:t>
            </a:r>
          </a:p>
          <a:p>
            <a:pPr>
              <a:buFontTx/>
              <a:buChar char="-"/>
            </a:pPr>
            <a:r>
              <a:rPr lang="en-GB" sz="1100" dirty="0" smtClean="0">
                <a:latin typeface="Miriad Pro"/>
              </a:rPr>
              <a:t>As prices for cattle went up, ranchers put more cows on the open range- this put pressure on the grass.</a:t>
            </a:r>
          </a:p>
          <a:p>
            <a:pPr>
              <a:buFontTx/>
              <a:buChar char="-"/>
            </a:pPr>
            <a:r>
              <a:rPr lang="en-GB" sz="1100" dirty="0" smtClean="0">
                <a:latin typeface="Miriad Pro"/>
              </a:rPr>
              <a:t> 1883: A drought made it worse because the grass withered (dry and shrivelled).</a:t>
            </a:r>
          </a:p>
          <a:p>
            <a:pPr>
              <a:buFontTx/>
              <a:buChar char="-"/>
            </a:pPr>
            <a:r>
              <a:rPr lang="en-GB" sz="1100" dirty="0" smtClean="0">
                <a:latin typeface="Miriad Pro"/>
              </a:rPr>
              <a:t> Overstocking was always a bad idea. This got worse when cattle prices fell and ranchers kept their cattle instead of selling them at markets. </a:t>
            </a:r>
          </a:p>
          <a:p>
            <a:pPr>
              <a:buFontTx/>
              <a:buChar char="-"/>
            </a:pPr>
            <a:r>
              <a:rPr lang="en-GB" sz="1100" dirty="0" smtClean="0">
                <a:latin typeface="Miriad Pro"/>
              </a:rPr>
              <a:t> This affected investors who backed the setting up of large cattle companies. They had paid high prices for cattle when the industry was booming. Price drops meant that it would be less likely that investors would back the cattle industry.</a:t>
            </a:r>
          </a:p>
          <a:p>
            <a:r>
              <a:rPr lang="en-GB" sz="1200" u="sng" dirty="0" smtClean="0">
                <a:latin typeface="Miriad Pro"/>
              </a:rPr>
              <a:t>Demand</a:t>
            </a:r>
            <a:endParaRPr lang="en-GB" sz="1100" u="sng" dirty="0" smtClean="0">
              <a:latin typeface="Miriad Pro"/>
            </a:endParaRPr>
          </a:p>
          <a:p>
            <a:pPr>
              <a:buFontTx/>
              <a:buChar char="-"/>
            </a:pPr>
            <a:r>
              <a:rPr lang="en-GB" sz="1100" dirty="0" smtClean="0">
                <a:latin typeface="Miriad Pro"/>
              </a:rPr>
              <a:t>In the East: beef was so easily available that shops had to lower their prices in order to sell the meat they had bought. This meant prices paid for cattle carcasses fell too.</a:t>
            </a:r>
          </a:p>
          <a:p>
            <a:pPr>
              <a:buFontTx/>
              <a:buChar char="-"/>
            </a:pPr>
            <a:r>
              <a:rPr lang="en-GB" sz="1100" dirty="0" smtClean="0">
                <a:latin typeface="Miriad Pro"/>
              </a:rPr>
              <a:t>There was too much meat around.</a:t>
            </a:r>
          </a:p>
          <a:p>
            <a:pPr>
              <a:buFontTx/>
              <a:buChar char="-"/>
            </a:pPr>
            <a:r>
              <a:rPr lang="en-GB" sz="1100" dirty="0" smtClean="0">
                <a:latin typeface="Miriad Pro"/>
              </a:rPr>
              <a:t> Chicago Stockyards: Cattle prices fell.</a:t>
            </a:r>
          </a:p>
          <a:p>
            <a:pPr>
              <a:buFontTx/>
              <a:buChar char="-"/>
            </a:pPr>
            <a:r>
              <a:rPr lang="en-GB" sz="1100" dirty="0" smtClean="0">
                <a:latin typeface="Miriad Pro"/>
              </a:rPr>
              <a:t> By 1882, profits made from cattle ranching had begun to fall.</a:t>
            </a:r>
          </a:p>
          <a:p>
            <a:pPr>
              <a:buFontTx/>
              <a:buChar char="-"/>
            </a:pPr>
            <a:r>
              <a:rPr lang="en-GB" sz="1100" dirty="0" smtClean="0">
                <a:latin typeface="Miriad Pro"/>
              </a:rPr>
              <a:t> Some ranchers sold up and the price of cattle fell even further.</a:t>
            </a:r>
          </a:p>
          <a:p>
            <a:pPr>
              <a:buFontTx/>
              <a:buChar char="-"/>
            </a:pPr>
            <a:r>
              <a:rPr lang="en-GB" sz="1100" dirty="0" smtClean="0">
                <a:latin typeface="Miriad Pro"/>
              </a:rPr>
              <a:t> Others kept their cattle on the ranches, waiting for better times.</a:t>
            </a:r>
          </a:p>
          <a:p>
            <a:pPr>
              <a:buFontTx/>
              <a:buChar char="-"/>
            </a:pPr>
            <a:r>
              <a:rPr lang="en-GB" sz="1100" dirty="0" smtClean="0">
                <a:latin typeface="Miriad Pro"/>
              </a:rPr>
              <a:t> Peoples’ tastes changes. They no longer wanted tough, range meet of the Longhorns but preferred to buy fatter meat.</a:t>
            </a:r>
          </a:p>
        </p:txBody>
      </p:sp>
      <p:sp>
        <p:nvSpPr>
          <p:cNvPr id="10" name="Rectangle 9"/>
          <p:cNvSpPr/>
          <p:nvPr/>
        </p:nvSpPr>
        <p:spPr>
          <a:xfrm>
            <a:off x="4644008" y="260648"/>
            <a:ext cx="4320480" cy="2523768"/>
          </a:xfrm>
          <a:prstGeom prst="rect">
            <a:avLst/>
          </a:prstGeom>
        </p:spPr>
        <p:txBody>
          <a:bodyPr wrap="square">
            <a:spAutoFit/>
          </a:bodyPr>
          <a:lstStyle/>
          <a:p>
            <a:r>
              <a:rPr lang="en-GB" sz="1200" u="sng" dirty="0" smtClean="0">
                <a:latin typeface="Miriad Pro"/>
              </a:rPr>
              <a:t>Climate</a:t>
            </a:r>
          </a:p>
          <a:p>
            <a:pPr>
              <a:buFontTx/>
              <a:buChar char="-"/>
            </a:pPr>
            <a:r>
              <a:rPr lang="en-GB" sz="1100" dirty="0" smtClean="0">
                <a:latin typeface="Miriad Pro"/>
              </a:rPr>
              <a:t> 1885: A cold, windy winter hit cattle and ranchers hard. </a:t>
            </a:r>
          </a:p>
          <a:p>
            <a:pPr>
              <a:buFontTx/>
              <a:buChar char="-"/>
            </a:pPr>
            <a:r>
              <a:rPr lang="en-GB" sz="1100" dirty="0" smtClean="0">
                <a:latin typeface="Miriad Pro"/>
              </a:rPr>
              <a:t> The next summer: so hot that grass withered and streams dried up.</a:t>
            </a:r>
          </a:p>
          <a:p>
            <a:pPr>
              <a:buFontTx/>
              <a:buChar char="-"/>
            </a:pPr>
            <a:r>
              <a:rPr lang="en-GB" sz="1100" dirty="0" smtClean="0">
                <a:latin typeface="Miriad Pro"/>
              </a:rPr>
              <a:t> The following winter: worst in living memory. Temperatures dropped to as low as -55C.</a:t>
            </a:r>
          </a:p>
          <a:p>
            <a:pPr>
              <a:buFontTx/>
              <a:buChar char="-"/>
            </a:pPr>
            <a:r>
              <a:rPr lang="en-GB" sz="1100" dirty="0" smtClean="0">
                <a:latin typeface="Miriad Pro"/>
              </a:rPr>
              <a:t> Cattle could not reach the grass through the deep snow. Thousands died.</a:t>
            </a:r>
          </a:p>
          <a:p>
            <a:pPr>
              <a:buFontTx/>
              <a:buChar char="-"/>
            </a:pPr>
            <a:r>
              <a:rPr lang="en-GB" sz="1100" dirty="0" smtClean="0">
                <a:latin typeface="Miriad Pro"/>
              </a:rPr>
              <a:t> At least 15% of the herd perished/died or disappeared along with cowboys.</a:t>
            </a:r>
          </a:p>
          <a:p>
            <a:pPr>
              <a:buFontTx/>
              <a:buChar char="-"/>
            </a:pPr>
            <a:r>
              <a:rPr lang="en-GB" sz="1100" dirty="0" smtClean="0">
                <a:latin typeface="Miriad Pro"/>
              </a:rPr>
              <a:t> Many cattlemen went bankrupt.</a:t>
            </a:r>
          </a:p>
          <a:p>
            <a:pPr>
              <a:buFontTx/>
              <a:buChar char="-"/>
            </a:pPr>
            <a:endParaRPr lang="en-GB" dirty="0" smtClean="0">
              <a:latin typeface="Miriad Pro"/>
            </a:endParaRPr>
          </a:p>
          <a:p>
            <a:endParaRPr lang="en-GB" dirty="0" smtClean="0">
              <a:latin typeface="Miriad Pro"/>
            </a:endParaRPr>
          </a:p>
        </p:txBody>
      </p:sp>
      <p:sp>
        <p:nvSpPr>
          <p:cNvPr id="11" name="Rectangle 10"/>
          <p:cNvSpPr/>
          <p:nvPr/>
        </p:nvSpPr>
        <p:spPr>
          <a:xfrm>
            <a:off x="4644008" y="2204864"/>
            <a:ext cx="4320480" cy="4339650"/>
          </a:xfrm>
          <a:prstGeom prst="rect">
            <a:avLst/>
          </a:prstGeom>
        </p:spPr>
        <p:txBody>
          <a:bodyPr wrap="square">
            <a:spAutoFit/>
          </a:bodyPr>
          <a:lstStyle/>
          <a:p>
            <a:r>
              <a:rPr lang="en-GB" sz="1200" u="sng" dirty="0" smtClean="0">
                <a:latin typeface="Miriad Pro"/>
              </a:rPr>
              <a:t>A New Approach:</a:t>
            </a:r>
          </a:p>
          <a:p>
            <a:pPr>
              <a:buFontTx/>
              <a:buChar char="-"/>
            </a:pPr>
            <a:r>
              <a:rPr lang="en-GB" sz="1100" dirty="0" smtClean="0">
                <a:latin typeface="Miriad Pro"/>
              </a:rPr>
              <a:t>From then on, cattle were kept on enclosed ranches and farmed in smaller numbers. Cattle were no longer allowed to wander freely because breeding had to be carefully managed.</a:t>
            </a:r>
          </a:p>
          <a:p>
            <a:pPr>
              <a:buFontTx/>
              <a:buChar char="-"/>
            </a:pPr>
            <a:r>
              <a:rPr lang="en-GB" sz="1100" dirty="0" smtClean="0">
                <a:latin typeface="Miriad Pro"/>
              </a:rPr>
              <a:t> Barbed wire was invented by J F Glidden in 1874. Ranchers started to fence in their land. Barbed wire enabled ranchers to fence in large areas of land quickly.</a:t>
            </a:r>
          </a:p>
          <a:p>
            <a:pPr>
              <a:buFontTx/>
              <a:buChar char="-"/>
            </a:pPr>
            <a:r>
              <a:rPr lang="en-GB" sz="1100" dirty="0" smtClean="0">
                <a:latin typeface="Miriad Pro"/>
              </a:rPr>
              <a:t> At first this led to conflict between ranchers and homesteaders (who claimed ranchers were cutting them off from their waters supplies).</a:t>
            </a:r>
          </a:p>
          <a:p>
            <a:pPr>
              <a:buFontTx/>
              <a:buChar char="-"/>
            </a:pPr>
            <a:r>
              <a:rPr lang="en-GB" sz="1100" dirty="0" smtClean="0">
                <a:latin typeface="Miriad Pro"/>
              </a:rPr>
              <a:t> Second Invention: Wind Pumps. Meant that ranchers could find water almost anywhere on their ranches. Portable wind pumps were even better- they could take the wind pump to the herd rather than take the herd to the wind pump.</a:t>
            </a:r>
          </a:p>
          <a:p>
            <a:r>
              <a:rPr lang="en-GB" sz="1100" dirty="0" smtClean="0">
                <a:latin typeface="Miriad Pro"/>
              </a:rPr>
              <a:t>+ Much less dependant on the weather.</a:t>
            </a:r>
          </a:p>
          <a:p>
            <a:r>
              <a:rPr lang="en-GB" sz="1100" dirty="0" smtClean="0">
                <a:latin typeface="Miriad Pro"/>
              </a:rPr>
              <a:t>+ Smaller herds could be easily found and taken to the ranch buildings (where there was shelter and food).</a:t>
            </a:r>
          </a:p>
          <a:p>
            <a:r>
              <a:rPr lang="en-GB" sz="1100" dirty="0" smtClean="0">
                <a:latin typeface="Miriad Pro"/>
              </a:rPr>
              <a:t>+ When there were droughts, water </a:t>
            </a:r>
          </a:p>
          <a:p>
            <a:r>
              <a:rPr lang="en-GB" sz="1100" dirty="0" smtClean="0">
                <a:latin typeface="Miriad Pro"/>
              </a:rPr>
              <a:t>could be found easily.</a:t>
            </a:r>
          </a:p>
          <a:p>
            <a:r>
              <a:rPr lang="en-GB" sz="1100" dirty="0" smtClean="0">
                <a:latin typeface="Miriad Pro"/>
              </a:rPr>
              <a:t>+ Much more sustainable. Smaller units were more manageable than the large open ranges and made better use of the resources on the ranches.</a:t>
            </a:r>
          </a:p>
          <a:p>
            <a:pPr>
              <a:buFontTx/>
              <a:buChar char="-"/>
            </a:pPr>
            <a:endParaRPr lang="en-GB" sz="1100" dirty="0" smtClean="0">
              <a:latin typeface="Miriad Pro"/>
            </a:endParaRPr>
          </a:p>
          <a:p>
            <a:endParaRPr lang="en-GB" sz="1100" dirty="0" smtClean="0">
              <a:latin typeface="Miriad Pro"/>
            </a:endParaRPr>
          </a:p>
          <a:p>
            <a:endParaRPr lang="en-GB" sz="1100" dirty="0" smtClean="0">
              <a:latin typeface="Miriad Pro"/>
            </a:endParaRPr>
          </a:p>
        </p:txBody>
      </p:sp>
      <p:cxnSp>
        <p:nvCxnSpPr>
          <p:cNvPr id="14" name="Straight Connector 13"/>
          <p:cNvCxnSpPr/>
          <p:nvPr/>
        </p:nvCxnSpPr>
        <p:spPr>
          <a:xfrm>
            <a:off x="4644008" y="6021288"/>
            <a:ext cx="43204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solid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docProps/app.xml><?xml version="1.0" encoding="utf-8"?>
<Properties xmlns="http://schemas.openxmlformats.org/officeDocument/2006/extended-properties" xmlns:vt="http://schemas.openxmlformats.org/officeDocument/2006/docPropsVTypes">
  <TotalTime>1135</TotalTime>
  <Words>8317</Words>
  <Application>Microsoft Office PowerPoint</Application>
  <PresentationFormat>On-screen Show (4:3)</PresentationFormat>
  <Paragraphs>587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Charlotte</dc:creator>
  <cp:lastModifiedBy>Charlotte</cp:lastModifiedBy>
  <cp:revision>43</cp:revision>
  <dcterms:created xsi:type="dcterms:W3CDTF">2013-10-25T14:31:32Z</dcterms:created>
  <dcterms:modified xsi:type="dcterms:W3CDTF">2014-03-21T16:24:10Z</dcterms:modified>
</cp:coreProperties>
</file>