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300" r:id="rId3"/>
    <p:sldId id="299" r:id="rId4"/>
    <p:sldId id="297" r:id="rId5"/>
    <p:sldId id="287" r:id="rId6"/>
    <p:sldId id="291" r:id="rId7"/>
    <p:sldId id="292" r:id="rId8"/>
    <p:sldId id="288" r:id="rId9"/>
    <p:sldId id="293" r:id="rId10"/>
    <p:sldId id="294" r:id="rId11"/>
    <p:sldId id="296" r:id="rId12"/>
    <p:sldId id="301" r:id="rId13"/>
    <p:sldId id="304" r:id="rId14"/>
    <p:sldId id="303" r:id="rId15"/>
    <p:sldId id="302" r:id="rId16"/>
    <p:sldId id="305" r:id="rId17"/>
    <p:sldId id="306" r:id="rId18"/>
    <p:sldId id="309" r:id="rId19"/>
    <p:sldId id="310" r:id="rId20"/>
    <p:sldId id="311" r:id="rId21"/>
    <p:sldId id="312" r:id="rId22"/>
    <p:sldId id="313" r:id="rId23"/>
    <p:sldId id="314" r:id="rId24"/>
    <p:sldId id="315" r:id="rId25"/>
    <p:sldId id="316" r:id="rId26"/>
    <p:sldId id="318" r:id="rId27"/>
    <p:sldId id="317" r:id="rId28"/>
    <p:sldId id="320" r:id="rId29"/>
    <p:sldId id="319" r:id="rId30"/>
    <p:sldId id="322" r:id="rId31"/>
    <p:sldId id="321" r:id="rId32"/>
    <p:sldId id="323" r:id="rId33"/>
    <p:sldId id="324" r:id="rId34"/>
    <p:sldId id="325" r:id="rId35"/>
    <p:sldId id="326" r:id="rId36"/>
    <p:sldId id="327" r:id="rId37"/>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6554ADE-9AC9-4AA7-85DA-D79FEFD71790}" type="datetimeFigureOut">
              <a:rPr lang="en-GB" smtClean="0"/>
              <a:t>12/10/2023</a:t>
            </a:fld>
            <a:endParaRPr lang="en-GB"/>
          </a:p>
        </p:txBody>
      </p:sp>
      <p:sp>
        <p:nvSpPr>
          <p:cNvPr id="4" name="Slide Image Placeholder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51096D51-6C6E-4898-BC97-7B1DDD3F8AC5}" type="slidenum">
              <a:rPr lang="en-GB" smtClean="0"/>
              <a:t>‹#›</a:t>
            </a:fld>
            <a:endParaRPr lang="en-GB"/>
          </a:p>
        </p:txBody>
      </p:sp>
    </p:spTree>
    <p:extLst>
      <p:ext uri="{BB962C8B-B14F-4D97-AF65-F5344CB8AC3E}">
        <p14:creationId xmlns:p14="http://schemas.microsoft.com/office/powerpoint/2010/main" val="873448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92962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54158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40074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235284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5C6A0-37EB-46BC-AA3B-3181365E38AE}"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7438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5C6A0-37EB-46BC-AA3B-3181365E38AE}" type="datetimeFigureOut">
              <a:rPr lang="en-GB" smtClean="0"/>
              <a:t>12/10/2023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06126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5C6A0-37EB-46BC-AA3B-3181365E38AE}" type="datetimeFigureOut">
              <a:rPr lang="en-GB" smtClean="0"/>
              <a:t>12/10/2023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269614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B5C6A0-37EB-46BC-AA3B-3181365E38AE}" type="datetimeFigureOut">
              <a:rPr lang="en-GB" smtClean="0"/>
              <a:t>12/10/2023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15398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5C6A0-37EB-46BC-AA3B-3181365E38AE}" type="datetimeFigureOut">
              <a:rPr lang="en-GB" smtClean="0"/>
              <a:t>12/10/2023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69329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5C6A0-37EB-46BC-AA3B-3181365E38AE}" type="datetimeFigureOut">
              <a:rPr lang="en-GB" smtClean="0"/>
              <a:t>12/10/2023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185014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5C6A0-37EB-46BC-AA3B-3181365E38AE}" type="datetimeFigureOut">
              <a:rPr lang="en-GB" smtClean="0"/>
              <a:t>12/10/2023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49618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5C6A0-37EB-46BC-AA3B-3181365E38AE}" type="datetimeFigureOut">
              <a:rPr lang="en-GB" smtClean="0"/>
              <a:t>12/10/2023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32B8-19EB-49EC-A8F2-BB5584D3362F}" type="slidenum">
              <a:rPr lang="en-GB" smtClean="0"/>
              <a:t>‹#›</a:t>
            </a:fld>
            <a:endParaRPr lang="en-GB"/>
          </a:p>
        </p:txBody>
      </p:sp>
    </p:spTree>
    <p:extLst>
      <p:ext uri="{BB962C8B-B14F-4D97-AF65-F5344CB8AC3E}">
        <p14:creationId xmlns:p14="http://schemas.microsoft.com/office/powerpoint/2010/main" val="3726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gif"/><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3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3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gif"/><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gif"/><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487345"/>
            <a:ext cx="7886700" cy="1325563"/>
          </a:xfrm>
        </p:spPr>
        <p:txBody>
          <a:bodyPr>
            <a:normAutofit fontScale="90000"/>
          </a:bodyPr>
          <a:lstStyle/>
          <a:p>
            <a:pPr algn="ctr"/>
            <a:r>
              <a:rPr lang="en-GB" sz="7200" dirty="0">
                <a:latin typeface="Comic Sans MS" panose="030F0702030302020204" pitchFamily="66" charset="0"/>
              </a:rPr>
              <a:t>C1000-c1500</a:t>
            </a:r>
            <a:br>
              <a:rPr lang="en-GB" sz="7200" dirty="0">
                <a:latin typeface="Comic Sans MS" panose="030F0702030302020204" pitchFamily="66" charset="0"/>
              </a:rPr>
            </a:br>
            <a:r>
              <a:rPr lang="en-GB" sz="7200" dirty="0">
                <a:latin typeface="Comic Sans MS" panose="030F0702030302020204" pitchFamily="66" charset="0"/>
              </a:rPr>
              <a:t>5 a Day</a:t>
            </a:r>
          </a:p>
        </p:txBody>
      </p:sp>
    </p:spTree>
    <p:extLst>
      <p:ext uri="{BB962C8B-B14F-4D97-AF65-F5344CB8AC3E}">
        <p14:creationId xmlns:p14="http://schemas.microsoft.com/office/powerpoint/2010/main" val="149765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77816" y="4589241"/>
            <a:ext cx="1753593" cy="476250"/>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3878151138"/>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168623">
                  <a:extLst>
                    <a:ext uri="{9D8B030D-6E8A-4147-A177-3AD203B41FA5}">
                      <a16:colId xmlns:a16="http://schemas.microsoft.com/office/drawing/2014/main" val="980087927"/>
                    </a:ext>
                  </a:extLst>
                </a:gridCol>
                <a:gridCol w="3298426">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Clergy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Secular</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Sanctuary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High Treason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Banished</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3819851"/>
              </p:ext>
            </p:extLst>
          </p:nvPr>
        </p:nvGraphicFramePr>
        <p:xfrm>
          <a:off x="33398" y="5459459"/>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6171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Justices of the peace</a:t>
                      </a:r>
                      <a:r>
                        <a:rPr lang="en-GB" sz="1100" b="0" baseline="0" dirty="0">
                          <a:latin typeface="Comic Sans MS" panose="030F0702030302020204" pitchFamily="66" charset="0"/>
                        </a:rPr>
                        <a:t> appointed for all areas.</a:t>
                      </a:r>
                      <a:endParaRPr lang="en-GB" sz="11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err="1">
                          <a:latin typeface="Comic Sans MS" panose="030F0702030302020204" pitchFamily="66" charset="0"/>
                        </a:rPr>
                        <a:t>Murdrum</a:t>
                      </a:r>
                      <a:r>
                        <a:rPr lang="en-GB" sz="1100" b="0" dirty="0">
                          <a:latin typeface="Comic Sans MS" panose="030F0702030302020204" pitchFamily="66" charset="0"/>
                        </a:rPr>
                        <a:t> fine</a:t>
                      </a:r>
                      <a:r>
                        <a:rPr lang="en-GB" sz="1100" b="0" baseline="0" dirty="0">
                          <a:latin typeface="Comic Sans MS" panose="030F0702030302020204" pitchFamily="66" charset="0"/>
                        </a:rPr>
                        <a:t> introduced for killing Normans.</a:t>
                      </a:r>
                      <a:endParaRPr lang="en-GB" sz="11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Henry II reorganises</a:t>
                      </a:r>
                      <a:r>
                        <a:rPr lang="en-GB" sz="1100" b="0" baseline="0" dirty="0">
                          <a:latin typeface="Comic Sans MS" panose="030F0702030302020204" pitchFamily="66" charset="0"/>
                        </a:rPr>
                        <a:t> courts and tries to limit powers of the church.</a:t>
                      </a:r>
                      <a:endParaRPr lang="en-GB" sz="1100" b="1"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5" name="TextBox 34">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time period.</a:t>
            </a:r>
          </a:p>
        </p:txBody>
      </p:sp>
      <p:sp>
        <p:nvSpPr>
          <p:cNvPr id="28" name="TextBox 27">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1070</a:t>
            </a:r>
          </a:p>
        </p:txBody>
      </p:sp>
      <p:sp>
        <p:nvSpPr>
          <p:cNvPr id="29" name="TextBox 28">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1194</a:t>
            </a:r>
          </a:p>
        </p:txBody>
      </p:sp>
      <p:sp>
        <p:nvSpPr>
          <p:cNvPr id="31" name="TextBox 30">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1327</a:t>
            </a:r>
          </a:p>
        </p:txBody>
      </p:sp>
      <p:pic>
        <p:nvPicPr>
          <p:cNvPr id="20"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43625" y="129530"/>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6950307" y="1092324"/>
            <a:ext cx="1085850" cy="342900"/>
          </a:xfrm>
          <a:prstGeom prst="rect">
            <a:avLst/>
          </a:prstGeom>
        </p:spPr>
      </p:pic>
      <p:sp>
        <p:nvSpPr>
          <p:cNvPr id="22" name="TextBox 21">
            <a:extLst>
              <a:ext uri="{FF2B5EF4-FFF2-40B4-BE49-F238E27FC236}">
                <a16:creationId xmlns:a16="http://schemas.microsoft.com/office/drawing/2014/main" id="{DE9674CA-C801-4548-940B-292D7033C57A}"/>
              </a:ext>
            </a:extLst>
          </p:cNvPr>
          <p:cNvSpPr txBox="1"/>
          <p:nvPr/>
        </p:nvSpPr>
        <p:spPr>
          <a:xfrm>
            <a:off x="4606482" y="1615505"/>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3 ways that the church influenced the Middle Ages.</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2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276788" y="492891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884982" y="457517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02280" y="492891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253480" y="457517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913888" y="491755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630570" y="4592853"/>
            <a:ext cx="2675633" cy="364222"/>
          </a:xfrm>
          <a:prstGeom prst="rect">
            <a:avLst/>
          </a:prstGeom>
        </p:spPr>
      </p:pic>
      <p:pic>
        <p:nvPicPr>
          <p:cNvPr id="39" name="Picture 38">
            <a:extLst>
              <a:ext uri="{FF2B5EF4-FFF2-40B4-BE49-F238E27FC236}">
                <a16:creationId xmlns:a16="http://schemas.microsoft.com/office/drawing/2014/main" id="{2146B6C6-8955-4C77-BEC9-1D83DA0CF08B}"/>
              </a:ext>
            </a:extLst>
          </p:cNvPr>
          <p:cNvPicPr>
            <a:picLocks noChangeAspect="1"/>
          </p:cNvPicPr>
          <p:nvPr/>
        </p:nvPicPr>
        <p:blipFill>
          <a:blip r:embed="rId11"/>
          <a:stretch>
            <a:fillRect/>
          </a:stretch>
        </p:blipFill>
        <p:spPr>
          <a:xfrm>
            <a:off x="4749091" y="4971201"/>
            <a:ext cx="847725" cy="238125"/>
          </a:xfrm>
          <a:prstGeom prst="rect">
            <a:avLst/>
          </a:prstGeom>
        </p:spPr>
      </p:pic>
    </p:spTree>
    <p:extLst>
      <p:ext uri="{BB962C8B-B14F-4D97-AF65-F5344CB8AC3E}">
        <p14:creationId xmlns:p14="http://schemas.microsoft.com/office/powerpoint/2010/main" val="267967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8"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144616463"/>
              </p:ext>
            </p:extLst>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0" name="TextBox 19">
            <a:extLst>
              <a:ext uri="{FF2B5EF4-FFF2-40B4-BE49-F238E27FC236}">
                <a16:creationId xmlns:a16="http://schemas.microsoft.com/office/drawing/2014/main" id="{DF56407F-2823-4517-B453-835FCCCB7242}"/>
              </a:ext>
            </a:extLst>
          </p:cNvPr>
          <p:cNvSpPr txBox="1"/>
          <p:nvPr/>
        </p:nvSpPr>
        <p:spPr>
          <a:xfrm>
            <a:off x="229618" y="974620"/>
            <a:ext cx="3112098"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latin typeface="Comic Sans MS" panose="030F0702030302020204" pitchFamily="66" charset="0"/>
              </a:rPr>
              <a:t>Explain why ‘trial by ordeal’ was used c1000-c1200. </a:t>
            </a:r>
            <a:r>
              <a:rPr lang="en-GB" sz="1100" b="1" dirty="0">
                <a:latin typeface="Comic Sans MS" panose="030F0702030302020204" pitchFamily="66" charset="0"/>
              </a:rPr>
              <a:t>[12 Marks]</a:t>
            </a:r>
          </a:p>
          <a:p>
            <a:endParaRPr lang="en-GB" sz="1100" dirty="0">
              <a:latin typeface="Comic Sans MS" panose="030F0702030302020204" pitchFamily="66" charset="0"/>
            </a:endParaRPr>
          </a:p>
          <a:p>
            <a:r>
              <a:rPr lang="en-GB" sz="1100" dirty="0">
                <a:latin typeface="Comic Sans MS" panose="030F0702030302020204" pitchFamily="66" charset="0"/>
              </a:rPr>
              <a:t>You may use the following in your answer:</a:t>
            </a:r>
          </a:p>
          <a:p>
            <a:pPr marL="171450" indent="-171450">
              <a:buFont typeface="Arial" panose="020B0604020202020204" pitchFamily="34" charset="0"/>
              <a:buChar char="•"/>
            </a:pPr>
            <a:r>
              <a:rPr lang="en-GB" sz="1100" dirty="0">
                <a:latin typeface="Comic Sans MS" panose="030F0702030302020204" pitchFamily="66" charset="0"/>
              </a:rPr>
              <a:t>Trial by hot iron</a:t>
            </a:r>
          </a:p>
          <a:p>
            <a:pPr marL="171450" indent="-171450">
              <a:buFont typeface="Arial" panose="020B0604020202020204" pitchFamily="34" charset="0"/>
              <a:buChar char="•"/>
            </a:pPr>
            <a:r>
              <a:rPr lang="en-GB" sz="1100" dirty="0">
                <a:latin typeface="Comic Sans MS" panose="030F0702030302020204" pitchFamily="66" charset="0"/>
              </a:rPr>
              <a:t>Church courts</a:t>
            </a:r>
          </a:p>
          <a:p>
            <a:r>
              <a:rPr lang="en-GB" sz="1100" dirty="0">
                <a:latin typeface="Comic Sans MS" panose="030F0702030302020204" pitchFamily="66" charset="0"/>
              </a:rPr>
              <a:t>You </a:t>
            </a:r>
            <a:r>
              <a:rPr lang="en-GB" sz="1100" b="1" dirty="0">
                <a:latin typeface="Comic Sans MS" panose="030F0702030302020204" pitchFamily="66" charset="0"/>
              </a:rPr>
              <a:t>must</a:t>
            </a:r>
            <a:r>
              <a:rPr lang="en-GB" sz="1100" dirty="0">
                <a:latin typeface="Comic Sans MS" panose="030F0702030302020204" pitchFamily="66" charset="0"/>
              </a:rPr>
              <a:t> also use information of your own. </a:t>
            </a:r>
          </a:p>
        </p:txBody>
      </p:sp>
      <p:graphicFrame>
        <p:nvGraphicFramePr>
          <p:cNvPr id="21" name="Table 20">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2918377285"/>
              </p:ext>
            </p:extLst>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2" name="TextBox 2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2" name="Explosion 1 1"/>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932035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487345"/>
            <a:ext cx="7886700" cy="1325563"/>
          </a:xfrm>
        </p:spPr>
        <p:txBody>
          <a:bodyPr>
            <a:normAutofit fontScale="90000"/>
          </a:bodyPr>
          <a:lstStyle/>
          <a:p>
            <a:pPr algn="ctr"/>
            <a:r>
              <a:rPr lang="en-GB" sz="7200" dirty="0">
                <a:latin typeface="Comic Sans MS" panose="030F0702030302020204" pitchFamily="66" charset="0"/>
              </a:rPr>
              <a:t>C1500-c1700</a:t>
            </a:r>
            <a:br>
              <a:rPr lang="en-GB" sz="7200" dirty="0">
                <a:latin typeface="Comic Sans MS" panose="030F0702030302020204" pitchFamily="66" charset="0"/>
              </a:rPr>
            </a:br>
            <a:r>
              <a:rPr lang="en-GB" sz="7200" dirty="0">
                <a:latin typeface="Comic Sans MS" panose="030F0702030302020204" pitchFamily="66" charset="0"/>
              </a:rPr>
              <a:t>5 a Day</a:t>
            </a:r>
          </a:p>
        </p:txBody>
      </p:sp>
    </p:spTree>
    <p:extLst>
      <p:ext uri="{BB962C8B-B14F-4D97-AF65-F5344CB8AC3E}">
        <p14:creationId xmlns:p14="http://schemas.microsoft.com/office/powerpoint/2010/main" val="28065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168101322"/>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Excommunicate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Recant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Poor Relief</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Vagabondage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latin typeface="Comic Sans MS" panose="030F0702030302020204" pitchFamily="66" charset="0"/>
                        </a:rPr>
                        <a:t>Decriminalise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3548510833"/>
              </p:ext>
            </p:extLst>
          </p:nvPr>
        </p:nvGraphicFramePr>
        <p:xfrm>
          <a:off x="20098" y="5599706"/>
          <a:ext cx="4467048" cy="42672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James</a:t>
                      </a:r>
                      <a:r>
                        <a:rPr lang="en-GB" sz="1100" b="0" baseline="0" dirty="0">
                          <a:latin typeface="Comic Sans MS" panose="030F0702030302020204" pitchFamily="66" charset="0"/>
                        </a:rPr>
                        <a:t> I</a:t>
                      </a:r>
                      <a:endParaRPr lang="en-GB" sz="1100" b="0"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Henry VIII</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Elizabeth I</a:t>
                      </a: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monarch to the correct period.</a:t>
            </a:r>
          </a:p>
        </p:txBody>
      </p: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1509-1547</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1558-1603</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1603-1625</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graphicFrame>
        <p:nvGraphicFramePr>
          <p:cNvPr id="25" name="Table 24">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7" name="TextBox 26">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 </a:t>
            </a:r>
            <a:r>
              <a:rPr lang="en-GB" sz="1200" dirty="0">
                <a:latin typeface="Comic Sans MS" panose="030F0702030302020204" pitchFamily="66" charset="0"/>
              </a:rPr>
              <a:t>way that definitions of crime changed between 1500 and 1700.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28"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2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the new puritan ‘moral’ laws. </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19" name="Table 18">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1695978147"/>
              </p:ext>
            </p:extLst>
          </p:nvPr>
        </p:nvGraphicFramePr>
        <p:xfrm>
          <a:off x="4529701" y="1313800"/>
          <a:ext cx="4575466" cy="5426973"/>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dirty="0"/>
                    </a:p>
                    <a:p>
                      <a:endParaRPr lang="en-GB" dirty="0"/>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0" name="TextBox 19">
            <a:extLst>
              <a:ext uri="{FF2B5EF4-FFF2-40B4-BE49-F238E27FC236}">
                <a16:creationId xmlns:a16="http://schemas.microsoft.com/office/drawing/2014/main" id="{DF56407F-2823-4517-B453-835FCCCB7242}"/>
              </a:ext>
            </a:extLst>
          </p:cNvPr>
          <p:cNvSpPr txBox="1"/>
          <p:nvPr/>
        </p:nvSpPr>
        <p:spPr>
          <a:xfrm>
            <a:off x="4592057" y="1420675"/>
            <a:ext cx="306298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Describe what is happening in the source below and explain why this was taking place.</a:t>
            </a:r>
            <a:endParaRPr lang="en-GB" sz="1000" b="1" dirty="0">
              <a:latin typeface="Comic Sans MS" panose="030F0702030302020204" pitchFamily="66" charset="0"/>
            </a:endParaRPr>
          </a:p>
        </p:txBody>
      </p:sp>
      <p:pic>
        <p:nvPicPr>
          <p:cNvPr id="21" name="Picture 2" descr="http://www.tutorplus.ca/images/exam-preparation.jpg">
            <a:extLst>
              <a:ext uri="{FF2B5EF4-FFF2-40B4-BE49-F238E27FC236}">
                <a16:creationId xmlns:a16="http://schemas.microsoft.com/office/drawing/2014/main" id="{CCFF1D6D-FCF2-49D1-BF6F-8C939C2AC292}"/>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5850" y="1400800"/>
            <a:ext cx="1319775" cy="78346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5415070" y="2173881"/>
            <a:ext cx="2835515" cy="2253244"/>
          </a:xfrm>
          <a:prstGeom prst="rect">
            <a:avLst/>
          </a:prstGeom>
        </p:spPr>
      </p:pic>
    </p:spTree>
    <p:extLst>
      <p:ext uri="{BB962C8B-B14F-4D97-AF65-F5344CB8AC3E}">
        <p14:creationId xmlns:p14="http://schemas.microsoft.com/office/powerpoint/2010/main" val="91275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662460313"/>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Pardon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Transportation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Colonies</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Rehabilitation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Bloody Code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4206739738"/>
              </p:ext>
            </p:extLst>
          </p:nvPr>
        </p:nvGraphicFramePr>
        <p:xfrm>
          <a:off x="20098" y="5599706"/>
          <a:ext cx="4467048" cy="76200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Jonathan</a:t>
                      </a:r>
                      <a:r>
                        <a:rPr lang="en-GB" sz="1100" b="0" baseline="0" dirty="0">
                          <a:latin typeface="Comic Sans MS" panose="030F0702030302020204" pitchFamily="66" charset="0"/>
                        </a:rPr>
                        <a:t> Wild (an infamous thief was executed).</a:t>
                      </a:r>
                      <a:endParaRPr lang="en-GB" sz="1100" b="0"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By this date</a:t>
                      </a:r>
                      <a:r>
                        <a:rPr lang="en-GB" sz="1100" b="0" baseline="0" dirty="0">
                          <a:latin typeface="Comic Sans MS" panose="030F0702030302020204" pitchFamily="66" charset="0"/>
                        </a:rPr>
                        <a:t> in the 17</a:t>
                      </a:r>
                      <a:r>
                        <a:rPr lang="en-GB" sz="1100" b="0" baseline="30000" dirty="0">
                          <a:latin typeface="Comic Sans MS" panose="030F0702030302020204" pitchFamily="66" charset="0"/>
                        </a:rPr>
                        <a:t>th</a:t>
                      </a:r>
                      <a:r>
                        <a:rPr lang="en-GB" sz="1100" b="0" baseline="0" dirty="0">
                          <a:latin typeface="Comic Sans MS" panose="030F0702030302020204" pitchFamily="66" charset="0"/>
                        </a:rPr>
                        <a:t> century alone, 50 capital crimes were committed.</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err="1">
                          <a:latin typeface="Comic Sans MS" panose="030F0702030302020204" pitchFamily="66" charset="0"/>
                        </a:rPr>
                        <a:t>Bridewell</a:t>
                      </a:r>
                      <a:r>
                        <a:rPr lang="en-GB" sz="1100" b="0" baseline="0" dirty="0">
                          <a:latin typeface="Comic Sans MS" panose="030F0702030302020204" pitchFamily="66" charset="0"/>
                        </a:rPr>
                        <a:t> Prison opened.</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1556</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1688</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1725</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pic>
        <p:nvPicPr>
          <p:cNvPr id="42"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37964" y="220748"/>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6944646" y="1183542"/>
            <a:ext cx="1085850" cy="342900"/>
          </a:xfrm>
          <a:prstGeom prst="rect">
            <a:avLst/>
          </a:prstGeom>
        </p:spPr>
      </p:pic>
      <p:sp>
        <p:nvSpPr>
          <p:cNvPr id="44" name="TextBox 43">
            <a:extLst>
              <a:ext uri="{FF2B5EF4-FFF2-40B4-BE49-F238E27FC236}">
                <a16:creationId xmlns:a16="http://schemas.microsoft.com/office/drawing/2014/main" id="{DE9674CA-C801-4548-940B-292D7033C57A}"/>
              </a:ext>
            </a:extLst>
          </p:cNvPr>
          <p:cNvSpPr txBox="1"/>
          <p:nvPr/>
        </p:nvSpPr>
        <p:spPr>
          <a:xfrm>
            <a:off x="4600821" y="1706723"/>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the new role of the: </a:t>
            </a:r>
          </a:p>
          <a:p>
            <a:endParaRPr lang="en-GB" sz="1400" dirty="0">
              <a:latin typeface="Comic Sans MS" panose="030F0702030302020204" pitchFamily="66" charset="0"/>
            </a:endParaRPr>
          </a:p>
          <a:p>
            <a:r>
              <a:rPr lang="en-GB" sz="1400" dirty="0">
                <a:latin typeface="Comic Sans MS" panose="030F0702030302020204" pitchFamily="66" charset="0"/>
              </a:rPr>
              <a:t>Town Constable - </a:t>
            </a: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Night Watchmen - </a:t>
            </a: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45"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271127" y="502013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879321" y="46663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247819" y="46663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908227" y="500877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624909" y="4684071"/>
            <a:ext cx="2675633" cy="364222"/>
          </a:xfrm>
          <a:prstGeom prst="rect">
            <a:avLst/>
          </a:prstGeom>
        </p:spPr>
      </p:pic>
    </p:spTree>
    <p:extLst>
      <p:ext uri="{BB962C8B-B14F-4D97-AF65-F5344CB8AC3E}">
        <p14:creationId xmlns:p14="http://schemas.microsoft.com/office/powerpoint/2010/main" val="1339143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23" name="Picture 22">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24" name="Picture 23">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25" name="TextBox 24">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7"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27">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91759438"/>
              </p:ext>
            </p:extLst>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9" name="TextBox 28">
            <a:extLst>
              <a:ext uri="{FF2B5EF4-FFF2-40B4-BE49-F238E27FC236}">
                <a16:creationId xmlns:a16="http://schemas.microsoft.com/office/drawing/2014/main" id="{DF56407F-2823-4517-B453-835FCCCB7242}"/>
              </a:ext>
            </a:extLst>
          </p:cNvPr>
          <p:cNvSpPr txBox="1"/>
          <p:nvPr/>
        </p:nvSpPr>
        <p:spPr>
          <a:xfrm>
            <a:off x="229618" y="974620"/>
            <a:ext cx="3112098" cy="161582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latin typeface="Comic Sans MS" panose="030F0702030302020204" pitchFamily="66" charset="0"/>
              </a:rPr>
              <a:t>‘In the period 1500-1700, the main aim of changes to punishment was retribution.’ </a:t>
            </a:r>
            <a:r>
              <a:rPr lang="en-GB" sz="1100" b="1" dirty="0">
                <a:latin typeface="Comic Sans MS" panose="030F0702030302020204" pitchFamily="66" charset="0"/>
              </a:rPr>
              <a:t>[16 Marks]</a:t>
            </a:r>
          </a:p>
          <a:p>
            <a:endParaRPr lang="en-GB" sz="1100" dirty="0">
              <a:latin typeface="Comic Sans MS" panose="030F0702030302020204" pitchFamily="66" charset="0"/>
            </a:endParaRPr>
          </a:p>
          <a:p>
            <a:r>
              <a:rPr lang="en-GB" sz="1100" dirty="0">
                <a:latin typeface="Comic Sans MS" panose="030F0702030302020204" pitchFamily="66" charset="0"/>
              </a:rPr>
              <a:t>How far do you agree? Explain your answer. You may use the following in your answer:</a:t>
            </a:r>
          </a:p>
          <a:p>
            <a:pPr marL="171450" indent="-171450">
              <a:buFont typeface="Arial" panose="020B0604020202020204" pitchFamily="34" charset="0"/>
              <a:buChar char="•"/>
            </a:pPr>
            <a:r>
              <a:rPr lang="en-GB" sz="1100" dirty="0">
                <a:latin typeface="Comic Sans MS" panose="030F0702030302020204" pitchFamily="66" charset="0"/>
              </a:rPr>
              <a:t>The Bloody Code</a:t>
            </a:r>
          </a:p>
          <a:p>
            <a:pPr marL="171450" indent="-171450">
              <a:buFont typeface="Arial" panose="020B0604020202020204" pitchFamily="34" charset="0"/>
              <a:buChar char="•"/>
            </a:pPr>
            <a:r>
              <a:rPr lang="en-GB" sz="1100" dirty="0">
                <a:latin typeface="Comic Sans MS" panose="030F0702030302020204" pitchFamily="66" charset="0"/>
              </a:rPr>
              <a:t>Transportation to America</a:t>
            </a:r>
          </a:p>
          <a:p>
            <a:r>
              <a:rPr lang="en-GB" sz="1100" dirty="0">
                <a:latin typeface="Comic Sans MS" panose="030F0702030302020204" pitchFamily="66" charset="0"/>
              </a:rPr>
              <a:t>You </a:t>
            </a:r>
            <a:r>
              <a:rPr lang="en-GB" sz="1100" b="1" dirty="0">
                <a:latin typeface="Comic Sans MS" panose="030F0702030302020204" pitchFamily="66" charset="0"/>
              </a:rPr>
              <a:t>must</a:t>
            </a:r>
            <a:r>
              <a:rPr lang="en-GB" sz="1100" dirty="0">
                <a:latin typeface="Comic Sans MS" panose="030F0702030302020204" pitchFamily="66" charset="0"/>
              </a:rPr>
              <a:t> also use information of your own. </a:t>
            </a:r>
          </a:p>
        </p:txBody>
      </p:sp>
      <p:graphicFrame>
        <p:nvGraphicFramePr>
          <p:cNvPr id="31" name="Table 30">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238885194"/>
              </p:ext>
            </p:extLst>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2" name="TextBox 3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33" name="Explosion 1 32"/>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414056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2581758481"/>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Conspirator</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Catholic</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Protestant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Witchcraft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err="1">
                          <a:latin typeface="Comic Sans MS" panose="030F0702030302020204" pitchFamily="66" charset="0"/>
                        </a:rPr>
                        <a:t>Demonologie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4156850878"/>
              </p:ext>
            </p:extLst>
          </p:nvPr>
        </p:nvGraphicFramePr>
        <p:xfrm>
          <a:off x="20098" y="5599706"/>
          <a:ext cx="4467048" cy="59436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Guy</a:t>
                      </a:r>
                      <a:r>
                        <a:rPr lang="en-GB" sz="1100" b="0" baseline="0" dirty="0">
                          <a:latin typeface="Comic Sans MS" panose="030F0702030302020204" pitchFamily="66" charset="0"/>
                        </a:rPr>
                        <a:t> Fawkes and other conspirators are executed.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James I</a:t>
                      </a:r>
                      <a:r>
                        <a:rPr lang="en-GB" sz="1100" b="0" baseline="0" dirty="0">
                          <a:latin typeface="Comic Sans MS" panose="030F0702030302020204" pitchFamily="66" charset="0"/>
                        </a:rPr>
                        <a:t> becomes king of England.</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5</a:t>
                      </a:r>
                      <a:r>
                        <a:rPr lang="en-GB" sz="1100" b="0" baseline="30000" dirty="0">
                          <a:latin typeface="Comic Sans MS" panose="030F0702030302020204" pitchFamily="66" charset="0"/>
                        </a:rPr>
                        <a:t>th</a:t>
                      </a:r>
                      <a:r>
                        <a:rPr lang="en-GB" sz="1100" b="0" dirty="0">
                          <a:latin typeface="Comic Sans MS" panose="030F0702030302020204" pitchFamily="66" charset="0"/>
                        </a:rPr>
                        <a:t> November</a:t>
                      </a:r>
                      <a:r>
                        <a:rPr lang="en-GB" sz="1100" b="0" baseline="0" dirty="0">
                          <a:latin typeface="Comic Sans MS" panose="030F0702030302020204" pitchFamily="66" charset="0"/>
                        </a:rPr>
                        <a:t> Gunpowder Plot.</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1603</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1605</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1606</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pic>
        <p:nvPicPr>
          <p:cNvPr id="31"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96043" y="220748"/>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4">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7002725" y="1183542"/>
            <a:ext cx="1085850" cy="342900"/>
          </a:xfrm>
          <a:prstGeom prst="rect">
            <a:avLst/>
          </a:prstGeom>
        </p:spPr>
      </p:pic>
      <p:sp>
        <p:nvSpPr>
          <p:cNvPr id="36" name="TextBox 35">
            <a:extLst>
              <a:ext uri="{FF2B5EF4-FFF2-40B4-BE49-F238E27FC236}">
                <a16:creationId xmlns:a16="http://schemas.microsoft.com/office/drawing/2014/main" id="{DE9674CA-C801-4548-940B-292D7033C57A}"/>
              </a:ext>
            </a:extLst>
          </p:cNvPr>
          <p:cNvSpPr txBox="1"/>
          <p:nvPr/>
        </p:nvSpPr>
        <p:spPr>
          <a:xfrm>
            <a:off x="4658900" y="1706723"/>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List three reasons Catholics had to overthrow King James I.</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7"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329206" y="502013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937400" y="46663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54698" y="502013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305898" y="46663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966306" y="500877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682988" y="4684071"/>
            <a:ext cx="2675633" cy="364222"/>
          </a:xfrm>
          <a:prstGeom prst="rect">
            <a:avLst/>
          </a:prstGeom>
        </p:spPr>
      </p:pic>
      <p:pic>
        <p:nvPicPr>
          <p:cNvPr id="43" name="Picture 42">
            <a:extLst>
              <a:ext uri="{FF2B5EF4-FFF2-40B4-BE49-F238E27FC236}">
                <a16:creationId xmlns:a16="http://schemas.microsoft.com/office/drawing/2014/main" id="{2146B6C6-8955-4C77-BEC9-1D83DA0CF08B}"/>
              </a:ext>
            </a:extLst>
          </p:cNvPr>
          <p:cNvPicPr>
            <a:picLocks noChangeAspect="1"/>
          </p:cNvPicPr>
          <p:nvPr/>
        </p:nvPicPr>
        <p:blipFill>
          <a:blip r:embed="rId11"/>
          <a:stretch>
            <a:fillRect/>
          </a:stretch>
        </p:blipFill>
        <p:spPr>
          <a:xfrm>
            <a:off x="4801509" y="5062419"/>
            <a:ext cx="847725" cy="238125"/>
          </a:xfrm>
          <a:prstGeom prst="rect">
            <a:avLst/>
          </a:prstGeom>
        </p:spPr>
      </p:pic>
    </p:spTree>
    <p:extLst>
      <p:ext uri="{BB962C8B-B14F-4D97-AF65-F5344CB8AC3E}">
        <p14:creationId xmlns:p14="http://schemas.microsoft.com/office/powerpoint/2010/main" val="281886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2439335256"/>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Parliament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Guy</a:t>
                      </a:r>
                      <a:r>
                        <a:rPr lang="en-US" sz="1200" b="1" baseline="0" dirty="0">
                          <a:latin typeface="Comic Sans MS" panose="030F0702030302020204" pitchFamily="66" charset="0"/>
                        </a:rPr>
                        <a:t> Fawkes</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Pact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Superstition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Enlightenment</a:t>
                      </a: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1947060715"/>
              </p:ext>
            </p:extLst>
          </p:nvPr>
        </p:nvGraphicFramePr>
        <p:xfrm>
          <a:off x="20098" y="5599706"/>
          <a:ext cx="4467048" cy="59436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King James</a:t>
                      </a:r>
                      <a:r>
                        <a:rPr lang="en-GB" sz="1100" b="0" baseline="0" dirty="0">
                          <a:latin typeface="Comic Sans MS" panose="030F0702030302020204" pitchFamily="66" charset="0"/>
                        </a:rPr>
                        <a:t> wrote </a:t>
                      </a:r>
                      <a:r>
                        <a:rPr lang="en-GB" sz="1100" b="0" i="1" dirty="0" err="1">
                          <a:latin typeface="Comic Sans MS" panose="030F0702030302020204" pitchFamily="66" charset="0"/>
                        </a:rPr>
                        <a:t>Demonologie</a:t>
                      </a:r>
                      <a:r>
                        <a:rPr lang="en-GB" sz="1100" b="0" i="1" dirty="0">
                          <a:latin typeface="Comic Sans MS" panose="030F0702030302020204" pitchFamily="66"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Henry VIII introduced the Witchcraft</a:t>
                      </a:r>
                      <a:r>
                        <a:rPr lang="en-GB" sz="1100" b="0" baseline="0" dirty="0">
                          <a:latin typeface="Comic Sans MS" panose="030F0702030302020204" pitchFamily="66" charset="0"/>
                        </a:rPr>
                        <a:t> Act.</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The Royal Society</a:t>
                      </a:r>
                      <a:r>
                        <a:rPr lang="en-GB" sz="1100" b="0" baseline="0" dirty="0">
                          <a:latin typeface="Comic Sans MS" panose="030F0702030302020204" pitchFamily="66" charset="0"/>
                        </a:rPr>
                        <a:t> was founded.</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1542</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1597</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1660</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graphicFrame>
        <p:nvGraphicFramePr>
          <p:cNvPr id="28" name="Table 27">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0" name="TextBox 29">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 </a:t>
            </a:r>
            <a:r>
              <a:rPr lang="en-GB" sz="1200" dirty="0">
                <a:latin typeface="Comic Sans MS" panose="030F0702030302020204" pitchFamily="66" charset="0"/>
              </a:rPr>
              <a:t>way that punishments changed from the 11</a:t>
            </a:r>
            <a:r>
              <a:rPr lang="en-GB" sz="1200" baseline="30000" dirty="0">
                <a:latin typeface="Comic Sans MS" panose="030F0702030302020204" pitchFamily="66" charset="0"/>
              </a:rPr>
              <a:t>th</a:t>
            </a:r>
            <a:r>
              <a:rPr lang="en-GB" sz="1200" dirty="0">
                <a:latin typeface="Comic Sans MS" panose="030F0702030302020204" pitchFamily="66" charset="0"/>
              </a:rPr>
              <a:t> Century to the 17</a:t>
            </a:r>
            <a:r>
              <a:rPr lang="en-GB" sz="1200" baseline="30000" dirty="0">
                <a:latin typeface="Comic Sans MS" panose="030F0702030302020204" pitchFamily="66" charset="0"/>
              </a:rPr>
              <a:t>th</a:t>
            </a:r>
            <a:r>
              <a:rPr lang="en-GB" sz="1200" dirty="0">
                <a:latin typeface="Comic Sans MS" panose="030F0702030302020204" pitchFamily="66" charset="0"/>
              </a:rPr>
              <a:t>.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44"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652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List three reasons why women were more likely than men to be accused of witchcraft.</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22" name="Table 21">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3" name="TextBox 22">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 </a:t>
            </a:r>
            <a:r>
              <a:rPr lang="en-GB" sz="1200" dirty="0">
                <a:latin typeface="Comic Sans MS" panose="030F0702030302020204" pitchFamily="66" charset="0"/>
              </a:rPr>
              <a:t>way that the law changed from the 11</a:t>
            </a:r>
            <a:r>
              <a:rPr lang="en-GB" sz="1200" baseline="30000" dirty="0">
                <a:latin typeface="Comic Sans MS" panose="030F0702030302020204" pitchFamily="66" charset="0"/>
              </a:rPr>
              <a:t>th</a:t>
            </a:r>
            <a:r>
              <a:rPr lang="en-GB" sz="1200" dirty="0">
                <a:latin typeface="Comic Sans MS" panose="030F0702030302020204" pitchFamily="66" charset="0"/>
              </a:rPr>
              <a:t> Century to the 17</a:t>
            </a:r>
            <a:r>
              <a:rPr lang="en-GB" sz="1200" baseline="30000" dirty="0">
                <a:latin typeface="Comic Sans MS" panose="030F0702030302020204" pitchFamily="66" charset="0"/>
              </a:rPr>
              <a:t>th</a:t>
            </a:r>
            <a:r>
              <a:rPr lang="en-GB" sz="1200" dirty="0">
                <a:latin typeface="Comic Sans MS" panose="030F0702030302020204" pitchFamily="66" charset="0"/>
              </a:rPr>
              <a:t>.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24"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063028447"/>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168623">
                  <a:extLst>
                    <a:ext uri="{9D8B030D-6E8A-4147-A177-3AD203B41FA5}">
                      <a16:colId xmlns:a16="http://schemas.microsoft.com/office/drawing/2014/main" val="980087927"/>
                    </a:ext>
                  </a:extLst>
                </a:gridCol>
                <a:gridCol w="3298426">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Moral</a:t>
                      </a:r>
                      <a:r>
                        <a:rPr lang="en-US" sz="1200" b="1" baseline="0" dirty="0">
                          <a:latin typeface="Comic Sans MS" panose="030F0702030302020204" pitchFamily="66" charset="0"/>
                        </a:rPr>
                        <a:t> Crime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Petty Theft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Maiming</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Peasant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latin typeface="Comic Sans MS" panose="030F0702030302020204" pitchFamily="66" charset="0"/>
                        </a:rPr>
                        <a:t>Weigild</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graphicFrame>
        <p:nvGraphicFramePr>
          <p:cNvPr id="36" name="Table 35">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3108962749"/>
              </p:ext>
            </p:extLst>
          </p:nvPr>
        </p:nvGraphicFramePr>
        <p:xfrm>
          <a:off x="4529701" y="1288861"/>
          <a:ext cx="4575466" cy="5426973"/>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dirty="0"/>
                    </a:p>
                    <a:p>
                      <a:endParaRPr lang="en-GB" dirty="0"/>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7" name="TextBox 36">
            <a:extLst>
              <a:ext uri="{FF2B5EF4-FFF2-40B4-BE49-F238E27FC236}">
                <a16:creationId xmlns:a16="http://schemas.microsoft.com/office/drawing/2014/main" id="{DF56407F-2823-4517-B453-835FCCCB7242}"/>
              </a:ext>
            </a:extLst>
          </p:cNvPr>
          <p:cNvSpPr txBox="1"/>
          <p:nvPr/>
        </p:nvSpPr>
        <p:spPr>
          <a:xfrm>
            <a:off x="4620314" y="1536759"/>
            <a:ext cx="3062981"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What does source B suggest about William’s role in law and order?</a:t>
            </a:r>
            <a:endParaRPr lang="en-GB" sz="1000" b="1" dirty="0">
              <a:latin typeface="Comic Sans MS" panose="030F0702030302020204" pitchFamily="66" charset="0"/>
            </a:endParaRPr>
          </a:p>
        </p:txBody>
      </p:sp>
      <p:pic>
        <p:nvPicPr>
          <p:cNvPr id="2" name="Picture 2" descr="http://www.tutorplus.ca/images/exam-preparation.jpg">
            <a:extLst>
              <a:ext uri="{FF2B5EF4-FFF2-40B4-BE49-F238E27FC236}">
                <a16:creationId xmlns:a16="http://schemas.microsoft.com/office/drawing/2014/main" id="{CCFF1D6D-FCF2-49D1-BF6F-8C939C2AC29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7725850" y="1375861"/>
            <a:ext cx="1319775" cy="78346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3239496354"/>
              </p:ext>
            </p:extLst>
          </p:nvPr>
        </p:nvGraphicFramePr>
        <p:xfrm>
          <a:off x="33398" y="5459459"/>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9016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There were three main</a:t>
                      </a:r>
                      <a:r>
                        <a:rPr lang="en-GB" sz="1100" b="0" baseline="0" dirty="0">
                          <a:latin typeface="Comic Sans MS" panose="030F0702030302020204" pitchFamily="66" charset="0"/>
                        </a:rPr>
                        <a:t> types of crime against the person, property and authority.</a:t>
                      </a:r>
                      <a:endParaRPr lang="en-GB" sz="11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Comic Sans MS" panose="030F0702030302020204" pitchFamily="66" charset="0"/>
                        </a:rPr>
                        <a:t>Hanging,</a:t>
                      </a:r>
                      <a:r>
                        <a:rPr lang="en-US" sz="1100" b="0" baseline="0" dirty="0">
                          <a:latin typeface="Comic Sans MS" panose="030F0702030302020204" pitchFamily="66" charset="0"/>
                        </a:rPr>
                        <a:t> drawing and quartering is introduced.</a:t>
                      </a:r>
                      <a:endParaRPr lang="en-GB" sz="1100" b="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Fines are now paid to the king, not the victim</a:t>
                      </a:r>
                      <a:r>
                        <a:rPr lang="en-GB" sz="1100" b="0" baseline="0" dirty="0">
                          <a:latin typeface="Comic Sans MS" panose="030F0702030302020204" pitchFamily="66" charset="0"/>
                        </a:rPr>
                        <a:t> of a crime.</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statements to the correct time period.</a:t>
            </a:r>
          </a:p>
        </p:txBody>
      </p: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Anglo-Saxon</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Norman</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Late Medieval</a:t>
            </a:r>
          </a:p>
        </p:txBody>
      </p:sp>
      <p:sp>
        <p:nvSpPr>
          <p:cNvPr id="38" name="TextBox 37">
            <a:extLst>
              <a:ext uri="{FF2B5EF4-FFF2-40B4-BE49-F238E27FC236}">
                <a16:creationId xmlns:a16="http://schemas.microsoft.com/office/drawing/2014/main" id="{DF56407F-2823-4517-B453-835FCCCB7242}"/>
              </a:ext>
            </a:extLst>
          </p:cNvPr>
          <p:cNvSpPr txBox="1"/>
          <p:nvPr/>
        </p:nvSpPr>
        <p:spPr>
          <a:xfrm>
            <a:off x="4592057" y="2159323"/>
            <a:ext cx="4453568" cy="21236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latin typeface="Comic Sans MS" panose="030F0702030302020204" pitchFamily="66" charset="0"/>
              </a:rPr>
              <a:t>Source B – </a:t>
            </a:r>
            <a:r>
              <a:rPr lang="en-GB" sz="1200" b="1" i="1" dirty="0">
                <a:latin typeface="Comic Sans MS" panose="030F0702030302020204" pitchFamily="66" charset="0"/>
              </a:rPr>
              <a:t>An extract from </a:t>
            </a:r>
            <a:r>
              <a:rPr lang="en-GB" sz="1200" b="1" i="1" dirty="0" err="1">
                <a:latin typeface="Comic Sans MS" panose="030F0702030302020204" pitchFamily="66" charset="0"/>
              </a:rPr>
              <a:t>Historia</a:t>
            </a:r>
            <a:r>
              <a:rPr lang="en-GB" sz="1200" b="1" i="1" dirty="0">
                <a:latin typeface="Comic Sans MS" panose="030F0702030302020204" pitchFamily="66" charset="0"/>
              </a:rPr>
              <a:t> </a:t>
            </a:r>
            <a:r>
              <a:rPr lang="en-GB" sz="1200" b="1" i="1" dirty="0" err="1">
                <a:latin typeface="Comic Sans MS" panose="030F0702030302020204" pitchFamily="66" charset="0"/>
              </a:rPr>
              <a:t>Ecclesiastica</a:t>
            </a:r>
            <a:r>
              <a:rPr lang="en-GB" sz="1200" b="1" i="1" dirty="0">
                <a:latin typeface="Comic Sans MS" panose="030F0702030302020204" pitchFamily="66" charset="0"/>
              </a:rPr>
              <a:t> (Church History) by a priest called </a:t>
            </a:r>
            <a:r>
              <a:rPr lang="en-GB" sz="1200" b="1" i="1" dirty="0" err="1">
                <a:latin typeface="Comic Sans MS" panose="030F0702030302020204" pitchFamily="66" charset="0"/>
              </a:rPr>
              <a:t>Orderic</a:t>
            </a:r>
            <a:r>
              <a:rPr lang="en-GB" sz="1200" b="1" i="1" dirty="0">
                <a:latin typeface="Comic Sans MS" panose="030F0702030302020204" pitchFamily="66" charset="0"/>
              </a:rPr>
              <a:t> </a:t>
            </a:r>
            <a:r>
              <a:rPr lang="en-GB" sz="1200" b="1" i="1" dirty="0" err="1">
                <a:latin typeface="Comic Sans MS" panose="030F0702030302020204" pitchFamily="66" charset="0"/>
              </a:rPr>
              <a:t>Vitalis</a:t>
            </a:r>
            <a:r>
              <a:rPr lang="en-GB" sz="1200" b="1" i="1" dirty="0">
                <a:latin typeface="Comic Sans MS" panose="030F0702030302020204" pitchFamily="66" charset="0"/>
              </a:rPr>
              <a:t>, written between 1109 and 1141 to chronicle the history of England through that period.</a:t>
            </a:r>
          </a:p>
          <a:p>
            <a:endParaRPr lang="en-GB" sz="1200" b="1" i="1" dirty="0">
              <a:latin typeface="Comic Sans MS" panose="030F0702030302020204" pitchFamily="66" charset="0"/>
            </a:endParaRPr>
          </a:p>
          <a:p>
            <a:r>
              <a:rPr lang="en-GB" sz="1200" dirty="0">
                <a:latin typeface="Comic Sans MS" panose="030F0702030302020204" pitchFamily="66" charset="0"/>
              </a:rPr>
              <a:t>In his anger he commanded that all crops and herds, chattels and food of every kind be brought together and burned to ashes with consuming fire… As a consequence… so terrible a famine fell upon the humble and defenceless people, that more than 100,000 Christian folk of both sexes, young and old alike, perished of hunger.</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980987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487345"/>
            <a:ext cx="7886700" cy="1325563"/>
          </a:xfrm>
        </p:spPr>
        <p:txBody>
          <a:bodyPr>
            <a:normAutofit fontScale="90000"/>
          </a:bodyPr>
          <a:lstStyle/>
          <a:p>
            <a:pPr algn="ctr"/>
            <a:r>
              <a:rPr lang="en-GB" sz="7200" dirty="0">
                <a:latin typeface="Comic Sans MS" panose="030F0702030302020204" pitchFamily="66" charset="0"/>
              </a:rPr>
              <a:t>C1700-c1900</a:t>
            </a:r>
            <a:br>
              <a:rPr lang="en-GB" sz="7200" dirty="0">
                <a:latin typeface="Comic Sans MS" panose="030F0702030302020204" pitchFamily="66" charset="0"/>
              </a:rPr>
            </a:br>
            <a:r>
              <a:rPr lang="en-GB" sz="7200" dirty="0">
                <a:latin typeface="Comic Sans MS" panose="030F0702030302020204" pitchFamily="66" charset="0"/>
              </a:rPr>
              <a:t>5 a Day</a:t>
            </a:r>
          </a:p>
        </p:txBody>
      </p:sp>
    </p:spTree>
    <p:extLst>
      <p:ext uri="{BB962C8B-B14F-4D97-AF65-F5344CB8AC3E}">
        <p14:creationId xmlns:p14="http://schemas.microsoft.com/office/powerpoint/2010/main" val="3664890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729467695"/>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Martyr</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The </a:t>
                      </a:r>
                      <a:r>
                        <a:rPr lang="en-US" sz="1200" b="1" dirty="0" err="1">
                          <a:latin typeface="Comic Sans MS" panose="030F0702030302020204" pitchFamily="66" charset="0"/>
                        </a:rPr>
                        <a:t>Hawk</a:t>
                      </a:r>
                      <a:r>
                        <a:rPr lang="en-US" sz="1200" b="1" baseline="0" dirty="0" err="1">
                          <a:latin typeface="Comic Sans MS" panose="030F0702030302020204" pitchFamily="66" charset="0"/>
                        </a:rPr>
                        <a:t>hurst</a:t>
                      </a:r>
                      <a:r>
                        <a:rPr lang="en-US" sz="1200" b="1" baseline="0" dirty="0">
                          <a:latin typeface="Comic Sans MS" panose="030F0702030302020204" pitchFamily="66" charset="0"/>
                        </a:rPr>
                        <a:t> Gang</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Import Duties</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Home Secretary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William</a:t>
                      </a:r>
                      <a:r>
                        <a:rPr lang="en-GB" sz="1200" b="1" baseline="0" dirty="0">
                          <a:latin typeface="Comic Sans MS" panose="030F0702030302020204" pitchFamily="66" charset="0"/>
                        </a:rPr>
                        <a:t> Pitt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3632960575"/>
              </p:ext>
            </p:extLst>
          </p:nvPr>
        </p:nvGraphicFramePr>
        <p:xfrm>
          <a:off x="20098" y="5599706"/>
          <a:ext cx="4467048" cy="76200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Import taxed</a:t>
                      </a:r>
                      <a:r>
                        <a:rPr lang="en-GB" sz="1100" b="0" baseline="0" dirty="0">
                          <a:latin typeface="Comic Sans MS" panose="030F0702030302020204" pitchFamily="66" charset="0"/>
                        </a:rPr>
                        <a:t> cut, large-scale smuggling reduced.</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Black</a:t>
                      </a:r>
                      <a:r>
                        <a:rPr lang="en-GB" sz="1100" b="0" baseline="0" dirty="0">
                          <a:latin typeface="Comic Sans MS" panose="030F0702030302020204" pitchFamily="66" charset="0"/>
                        </a:rPr>
                        <a:t> Act makes poaching game or damaging forest a capital crime.</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Last known execution for</a:t>
                      </a:r>
                      <a:r>
                        <a:rPr lang="en-GB" sz="1100" b="0" baseline="0" dirty="0">
                          <a:latin typeface="Comic Sans MS" panose="030F0702030302020204" pitchFamily="66" charset="0"/>
                        </a:rPr>
                        <a:t> witchcraft.</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1716</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1723</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1850</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pic>
        <p:nvPicPr>
          <p:cNvPr id="25"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96043" y="239500"/>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7002725" y="1202294"/>
            <a:ext cx="1085850" cy="342900"/>
          </a:xfrm>
          <a:prstGeom prst="rect">
            <a:avLst/>
          </a:prstGeom>
        </p:spPr>
      </p:pic>
      <p:pic>
        <p:nvPicPr>
          <p:cNvPr id="35"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329206" y="503888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937400" y="468514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54698" y="503888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305898" y="468514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966306" y="502752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9">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682988" y="4702823"/>
            <a:ext cx="2675633" cy="364222"/>
          </a:xfrm>
          <a:prstGeom prst="rect">
            <a:avLst/>
          </a:prstGeom>
        </p:spPr>
      </p:pic>
      <p:pic>
        <p:nvPicPr>
          <p:cNvPr id="41" name="Picture 40">
            <a:extLst>
              <a:ext uri="{FF2B5EF4-FFF2-40B4-BE49-F238E27FC236}">
                <a16:creationId xmlns:a16="http://schemas.microsoft.com/office/drawing/2014/main" id="{2146B6C6-8955-4C77-BEC9-1D83DA0CF08B}"/>
              </a:ext>
            </a:extLst>
          </p:cNvPr>
          <p:cNvPicPr>
            <a:picLocks noChangeAspect="1"/>
          </p:cNvPicPr>
          <p:nvPr/>
        </p:nvPicPr>
        <p:blipFill>
          <a:blip r:embed="rId11"/>
          <a:stretch>
            <a:fillRect/>
          </a:stretch>
        </p:blipFill>
        <p:spPr>
          <a:xfrm>
            <a:off x="4801509" y="5081171"/>
            <a:ext cx="847725" cy="238125"/>
          </a:xfrm>
          <a:prstGeom prst="rect">
            <a:avLst/>
          </a:prstGeom>
        </p:spPr>
      </p:pic>
      <p:sp>
        <p:nvSpPr>
          <p:cNvPr id="43" name="TextBox 42">
            <a:extLst>
              <a:ext uri="{FF2B5EF4-FFF2-40B4-BE49-F238E27FC236}">
                <a16:creationId xmlns:a16="http://schemas.microsoft.com/office/drawing/2014/main" id="{DE9674CA-C801-4548-940B-292D7033C57A}"/>
              </a:ext>
            </a:extLst>
          </p:cNvPr>
          <p:cNvSpPr txBox="1"/>
          <p:nvPr/>
        </p:nvSpPr>
        <p:spPr>
          <a:xfrm>
            <a:off x="4592057" y="1813296"/>
            <a:ext cx="4414835"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Detail change and continuity for the following:</a:t>
            </a:r>
          </a:p>
          <a:p>
            <a:endParaRPr lang="en-GB" sz="1400" dirty="0">
              <a:latin typeface="Comic Sans MS" panose="030F0702030302020204" pitchFamily="66" charset="0"/>
            </a:endParaRPr>
          </a:p>
          <a:p>
            <a:r>
              <a:rPr lang="en-GB" sz="1400" dirty="0">
                <a:latin typeface="Comic Sans MS" panose="030F0702030302020204" pitchFamily="66" charset="0"/>
              </a:rPr>
              <a:t>Smuggling - </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Highway Robbery - </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Poaching - </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spTree>
    <p:extLst>
      <p:ext uri="{BB962C8B-B14F-4D97-AF65-F5344CB8AC3E}">
        <p14:creationId xmlns:p14="http://schemas.microsoft.com/office/powerpoint/2010/main" val="181203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23" name="Picture 22">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24" name="Picture 23">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25" name="TextBox 24">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7"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27">
            <a:extLst>
              <a:ext uri="{FF2B5EF4-FFF2-40B4-BE49-F238E27FC236}">
                <a16:creationId xmlns:a16="http://schemas.microsoft.com/office/drawing/2014/main" id="{6D7C1131-2CEF-4A67-AA05-590EF59676CE}"/>
              </a:ext>
            </a:extLst>
          </p:cNvPr>
          <p:cNvGraphicFramePr>
            <a:graphicFrameLocks noGrp="1"/>
          </p:cNvGraphicFramePr>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9" name="TextBox 28">
            <a:extLst>
              <a:ext uri="{FF2B5EF4-FFF2-40B4-BE49-F238E27FC236}">
                <a16:creationId xmlns:a16="http://schemas.microsoft.com/office/drawing/2014/main" id="{DF56407F-2823-4517-B453-835FCCCB7242}"/>
              </a:ext>
            </a:extLst>
          </p:cNvPr>
          <p:cNvSpPr txBox="1"/>
          <p:nvPr/>
        </p:nvSpPr>
        <p:spPr>
          <a:xfrm>
            <a:off x="229618" y="974620"/>
            <a:ext cx="3112098"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latin typeface="Comic Sans MS" panose="030F0702030302020204" pitchFamily="66" charset="0"/>
              </a:rPr>
              <a:t>Why did the problem of highway robbery increase and decrease in the period 1700-1900? </a:t>
            </a:r>
            <a:r>
              <a:rPr lang="en-GB" sz="1100" b="1" dirty="0">
                <a:latin typeface="Comic Sans MS" panose="030F0702030302020204" pitchFamily="66" charset="0"/>
              </a:rPr>
              <a:t>[12 Marks]</a:t>
            </a:r>
          </a:p>
          <a:p>
            <a:endParaRPr lang="en-GB" sz="1100" dirty="0">
              <a:latin typeface="Comic Sans MS" panose="030F0702030302020204" pitchFamily="66" charset="0"/>
            </a:endParaRPr>
          </a:p>
          <a:p>
            <a:r>
              <a:rPr lang="en-GB" sz="1100" dirty="0">
                <a:latin typeface="Comic Sans MS" panose="030F0702030302020204" pitchFamily="66" charset="0"/>
              </a:rPr>
              <a:t>You may use the following in your answer:</a:t>
            </a:r>
          </a:p>
          <a:p>
            <a:pPr marL="171450" indent="-171450">
              <a:buFont typeface="Arial" panose="020B0604020202020204" pitchFamily="34" charset="0"/>
              <a:buChar char="•"/>
            </a:pPr>
            <a:r>
              <a:rPr lang="en-GB" sz="1100" dirty="0">
                <a:latin typeface="Comic Sans MS" panose="030F0702030302020204" pitchFamily="66" charset="0"/>
              </a:rPr>
              <a:t>Increased wealth</a:t>
            </a:r>
          </a:p>
          <a:p>
            <a:pPr marL="171450" indent="-171450">
              <a:buFont typeface="Arial" panose="020B0604020202020204" pitchFamily="34" charset="0"/>
              <a:buChar char="•"/>
            </a:pPr>
            <a:r>
              <a:rPr lang="en-GB" sz="1100" dirty="0">
                <a:latin typeface="Comic Sans MS" panose="030F0702030302020204" pitchFamily="66" charset="0"/>
              </a:rPr>
              <a:t>The death penalty</a:t>
            </a:r>
          </a:p>
          <a:p>
            <a:r>
              <a:rPr lang="en-GB" sz="1100" dirty="0">
                <a:latin typeface="Comic Sans MS" panose="030F0702030302020204" pitchFamily="66" charset="0"/>
              </a:rPr>
              <a:t>You </a:t>
            </a:r>
            <a:r>
              <a:rPr lang="en-GB" sz="1100" b="1" dirty="0">
                <a:latin typeface="Comic Sans MS" panose="030F0702030302020204" pitchFamily="66" charset="0"/>
              </a:rPr>
              <a:t>must</a:t>
            </a:r>
            <a:r>
              <a:rPr lang="en-GB" sz="1100" dirty="0">
                <a:latin typeface="Comic Sans MS" panose="030F0702030302020204" pitchFamily="66" charset="0"/>
              </a:rPr>
              <a:t> also use information of your own. </a:t>
            </a:r>
          </a:p>
        </p:txBody>
      </p:sp>
      <p:graphicFrame>
        <p:nvGraphicFramePr>
          <p:cNvPr id="31" name="Table 30">
            <a:extLst>
              <a:ext uri="{FF2B5EF4-FFF2-40B4-BE49-F238E27FC236}">
                <a16:creationId xmlns:a16="http://schemas.microsoft.com/office/drawing/2014/main" id="{6D7C1131-2CEF-4A67-AA05-590EF59676CE}"/>
              </a:ext>
            </a:extLst>
          </p:cNvPr>
          <p:cNvGraphicFramePr>
            <a:graphicFrameLocks noGrp="1"/>
          </p:cNvGraphicFramePr>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2" name="TextBox 3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33" name="Explosion 1 32"/>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3558178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186052381"/>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418005">
                  <a:extLst>
                    <a:ext uri="{9D8B030D-6E8A-4147-A177-3AD203B41FA5}">
                      <a16:colId xmlns:a16="http://schemas.microsoft.com/office/drawing/2014/main" val="980087927"/>
                    </a:ext>
                  </a:extLst>
                </a:gridCol>
                <a:gridCol w="304904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Inhumane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Transportation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Execution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Convict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Humanitarianism</a:t>
                      </a: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2371621265"/>
              </p:ext>
            </p:extLst>
          </p:nvPr>
        </p:nvGraphicFramePr>
        <p:xfrm>
          <a:off x="20098" y="5599706"/>
          <a:ext cx="4467048" cy="76200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National Prison</a:t>
                      </a:r>
                      <a:r>
                        <a:rPr lang="en-GB" sz="1100" b="0" baseline="0" dirty="0">
                          <a:latin typeface="Comic Sans MS" panose="030F0702030302020204" pitchFamily="66" charset="0"/>
                        </a:rPr>
                        <a:t> Department takes overall control of the prison system.</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Capital</a:t>
                      </a:r>
                      <a:r>
                        <a:rPr lang="en-GB" sz="1100" b="0" baseline="0" dirty="0">
                          <a:latin typeface="Comic Sans MS" panose="030F0702030302020204" pitchFamily="66" charset="0"/>
                        </a:rPr>
                        <a:t> Punishment Amendment Act ends public execution.</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Transportation to Australia</a:t>
                      </a:r>
                      <a:r>
                        <a:rPr lang="en-GB" sz="1100" b="0" baseline="0" dirty="0">
                          <a:latin typeface="Comic Sans MS" panose="030F0702030302020204" pitchFamily="66" charset="0"/>
                        </a:rPr>
                        <a:t> is introduced.</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1778</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1850</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1868</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pic>
        <p:nvPicPr>
          <p:cNvPr id="25"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96043" y="239500"/>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7002725" y="1202294"/>
            <a:ext cx="1085850" cy="342900"/>
          </a:xfrm>
          <a:prstGeom prst="rect">
            <a:avLst/>
          </a:prstGeom>
        </p:spPr>
      </p:pic>
      <p:pic>
        <p:nvPicPr>
          <p:cNvPr id="35"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329206" y="503888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937400" y="468514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54698" y="503888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305898" y="468514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966306" y="502752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9">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682988" y="4702823"/>
            <a:ext cx="2675633" cy="364222"/>
          </a:xfrm>
          <a:prstGeom prst="rect">
            <a:avLst/>
          </a:prstGeom>
        </p:spPr>
      </p:pic>
      <p:pic>
        <p:nvPicPr>
          <p:cNvPr id="41" name="Picture 40">
            <a:extLst>
              <a:ext uri="{FF2B5EF4-FFF2-40B4-BE49-F238E27FC236}">
                <a16:creationId xmlns:a16="http://schemas.microsoft.com/office/drawing/2014/main" id="{2146B6C6-8955-4C77-BEC9-1D83DA0CF08B}"/>
              </a:ext>
            </a:extLst>
          </p:cNvPr>
          <p:cNvPicPr>
            <a:picLocks noChangeAspect="1"/>
          </p:cNvPicPr>
          <p:nvPr/>
        </p:nvPicPr>
        <p:blipFill>
          <a:blip r:embed="rId11"/>
          <a:stretch>
            <a:fillRect/>
          </a:stretch>
        </p:blipFill>
        <p:spPr>
          <a:xfrm>
            <a:off x="4801509" y="5081171"/>
            <a:ext cx="847725" cy="238125"/>
          </a:xfrm>
          <a:prstGeom prst="rect">
            <a:avLst/>
          </a:prstGeom>
        </p:spPr>
      </p:pic>
      <p:sp>
        <p:nvSpPr>
          <p:cNvPr id="43" name="TextBox 42">
            <a:extLst>
              <a:ext uri="{FF2B5EF4-FFF2-40B4-BE49-F238E27FC236}">
                <a16:creationId xmlns:a16="http://schemas.microsoft.com/office/drawing/2014/main" id="{DE9674CA-C801-4548-940B-292D7033C57A}"/>
              </a:ext>
            </a:extLst>
          </p:cNvPr>
          <p:cNvSpPr txBox="1"/>
          <p:nvPr/>
        </p:nvSpPr>
        <p:spPr>
          <a:xfrm>
            <a:off x="4592057" y="1813296"/>
            <a:ext cx="4414835"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three common views about prison:</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spTree>
    <p:extLst>
      <p:ext uri="{BB962C8B-B14F-4D97-AF65-F5344CB8AC3E}">
        <p14:creationId xmlns:p14="http://schemas.microsoft.com/office/powerpoint/2010/main" val="2259807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23" name="Picture 22">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24" name="Picture 23">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25" name="TextBox 24">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7"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27">
            <a:extLst>
              <a:ext uri="{FF2B5EF4-FFF2-40B4-BE49-F238E27FC236}">
                <a16:creationId xmlns:a16="http://schemas.microsoft.com/office/drawing/2014/main" id="{6D7C1131-2CEF-4A67-AA05-590EF59676CE}"/>
              </a:ext>
            </a:extLst>
          </p:cNvPr>
          <p:cNvGraphicFramePr>
            <a:graphicFrameLocks noGrp="1"/>
          </p:cNvGraphicFramePr>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9" name="TextBox 28">
            <a:extLst>
              <a:ext uri="{FF2B5EF4-FFF2-40B4-BE49-F238E27FC236}">
                <a16:creationId xmlns:a16="http://schemas.microsoft.com/office/drawing/2014/main" id="{DF56407F-2823-4517-B453-835FCCCB7242}"/>
              </a:ext>
            </a:extLst>
          </p:cNvPr>
          <p:cNvSpPr txBox="1"/>
          <p:nvPr/>
        </p:nvSpPr>
        <p:spPr>
          <a:xfrm>
            <a:off x="229618" y="974620"/>
            <a:ext cx="3112098"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latin typeface="Comic Sans MS" panose="030F0702030302020204" pitchFamily="66" charset="0"/>
              </a:rPr>
              <a:t>Why was transportation used a punishment in the period c1600-c1850 </a:t>
            </a:r>
            <a:r>
              <a:rPr lang="en-GB" sz="1100" b="1" dirty="0">
                <a:latin typeface="Comic Sans MS" panose="030F0702030302020204" pitchFamily="66" charset="0"/>
              </a:rPr>
              <a:t>[12 Marks]</a:t>
            </a:r>
          </a:p>
          <a:p>
            <a:endParaRPr lang="en-GB" sz="1100" dirty="0">
              <a:latin typeface="Comic Sans MS" panose="030F0702030302020204" pitchFamily="66" charset="0"/>
            </a:endParaRPr>
          </a:p>
          <a:p>
            <a:r>
              <a:rPr lang="en-GB" sz="1100" dirty="0">
                <a:latin typeface="Comic Sans MS" panose="030F0702030302020204" pitchFamily="66" charset="0"/>
              </a:rPr>
              <a:t>You may use the following in your answer:</a:t>
            </a:r>
          </a:p>
          <a:p>
            <a:pPr marL="171450" indent="-171450">
              <a:buFont typeface="Arial" panose="020B0604020202020204" pitchFamily="34" charset="0"/>
              <a:buChar char="•"/>
            </a:pPr>
            <a:r>
              <a:rPr lang="en-GB" sz="1100" dirty="0">
                <a:latin typeface="Comic Sans MS" panose="030F0702030302020204" pitchFamily="66" charset="0"/>
              </a:rPr>
              <a:t>American Colonies</a:t>
            </a:r>
          </a:p>
          <a:p>
            <a:pPr marL="171450" indent="-171450">
              <a:buFont typeface="Arial" panose="020B0604020202020204" pitchFamily="34" charset="0"/>
              <a:buChar char="•"/>
            </a:pPr>
            <a:r>
              <a:rPr lang="en-GB" sz="1100" dirty="0">
                <a:latin typeface="Comic Sans MS" panose="030F0702030302020204" pitchFamily="66" charset="0"/>
              </a:rPr>
              <a:t>Convict Labourers</a:t>
            </a:r>
          </a:p>
          <a:p>
            <a:r>
              <a:rPr lang="en-GB" sz="1100" dirty="0">
                <a:latin typeface="Comic Sans MS" panose="030F0702030302020204" pitchFamily="66" charset="0"/>
              </a:rPr>
              <a:t>You </a:t>
            </a:r>
            <a:r>
              <a:rPr lang="en-GB" sz="1100" b="1" dirty="0">
                <a:latin typeface="Comic Sans MS" panose="030F0702030302020204" pitchFamily="66" charset="0"/>
              </a:rPr>
              <a:t>must</a:t>
            </a:r>
            <a:r>
              <a:rPr lang="en-GB" sz="1100" dirty="0">
                <a:latin typeface="Comic Sans MS" panose="030F0702030302020204" pitchFamily="66" charset="0"/>
              </a:rPr>
              <a:t> also use information of your own. </a:t>
            </a:r>
          </a:p>
        </p:txBody>
      </p:sp>
      <p:graphicFrame>
        <p:nvGraphicFramePr>
          <p:cNvPr id="31" name="Table 30">
            <a:extLst>
              <a:ext uri="{FF2B5EF4-FFF2-40B4-BE49-F238E27FC236}">
                <a16:creationId xmlns:a16="http://schemas.microsoft.com/office/drawing/2014/main" id="{6D7C1131-2CEF-4A67-AA05-590EF59676CE}"/>
              </a:ext>
            </a:extLst>
          </p:cNvPr>
          <p:cNvGraphicFramePr>
            <a:graphicFrameLocks noGrp="1"/>
          </p:cNvGraphicFramePr>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2" name="TextBox 3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33" name="Explosion 1 32"/>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363971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958992613"/>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Bow Street Runners</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Metropolitan</a:t>
                      </a:r>
                      <a:r>
                        <a:rPr lang="en-US" sz="1200" b="1" baseline="0" dirty="0">
                          <a:latin typeface="Comic Sans MS" panose="030F0702030302020204" pitchFamily="66" charset="0"/>
                        </a:rPr>
                        <a:t> Police Act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Rural Constabulary Act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Middlesex Justices</a:t>
                      </a:r>
                      <a:r>
                        <a:rPr lang="en-US" sz="1200" b="1" baseline="0" dirty="0">
                          <a:latin typeface="Comic Sans MS" panose="030F0702030302020204" pitchFamily="66" charset="0"/>
                        </a:rPr>
                        <a:t> Act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Municipal Corporations</a:t>
                      </a:r>
                      <a:r>
                        <a:rPr lang="en-GB" sz="1200" b="1" baseline="0" dirty="0">
                          <a:latin typeface="Comic Sans MS" panose="030F0702030302020204" pitchFamily="66" charset="0"/>
                        </a:rPr>
                        <a:t> Act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1453840368"/>
              </p:ext>
            </p:extLst>
          </p:nvPr>
        </p:nvGraphicFramePr>
        <p:xfrm>
          <a:off x="17745" y="5436321"/>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Fielding brothers</a:t>
                      </a:r>
                      <a:r>
                        <a:rPr lang="en-GB" sz="1100" b="0" baseline="0" dirty="0">
                          <a:latin typeface="Comic Sans MS" panose="030F0702030302020204" pitchFamily="66" charset="0"/>
                        </a:rPr>
                        <a:t> set up the Bow Street Runners.</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Criminal Investigations</a:t>
                      </a:r>
                      <a:r>
                        <a:rPr lang="en-GB" sz="1100" b="0" baseline="0" dirty="0">
                          <a:latin typeface="Comic Sans MS" panose="030F0702030302020204" pitchFamily="66" charset="0"/>
                        </a:rPr>
                        <a:t> Department is set up.</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Police</a:t>
                      </a:r>
                      <a:r>
                        <a:rPr lang="en-GB" sz="1100" b="0" baseline="0" dirty="0">
                          <a:latin typeface="Comic Sans MS" panose="030F0702030302020204" pitchFamily="66" charset="0"/>
                        </a:rPr>
                        <a:t> Act makes it compulsory for towns and counties to set up a police force.</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1748</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1856</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1878</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graphicFrame>
        <p:nvGraphicFramePr>
          <p:cNvPr id="28" name="Table 27">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0" name="TextBox 29">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 </a:t>
            </a:r>
            <a:r>
              <a:rPr lang="en-GB" sz="1200" dirty="0">
                <a:latin typeface="Comic Sans MS" panose="030F0702030302020204" pitchFamily="66" charset="0"/>
              </a:rPr>
              <a:t>way in which policing was similar in Tudor England and the early 18</a:t>
            </a:r>
            <a:r>
              <a:rPr lang="en-GB" sz="1200" baseline="30000" dirty="0">
                <a:latin typeface="Comic Sans MS" panose="030F0702030302020204" pitchFamily="66" charset="0"/>
              </a:rPr>
              <a:t>th</a:t>
            </a:r>
            <a:r>
              <a:rPr lang="en-GB" sz="1200" dirty="0">
                <a:latin typeface="Comic Sans MS" panose="030F0702030302020204" pitchFamily="66" charset="0"/>
              </a:rPr>
              <a:t> Century.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31"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529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193007198"/>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Penal</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Psychosis</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latin typeface="Comic Sans MS" panose="030F0702030302020204" pitchFamily="66" charset="0"/>
                        </a:rPr>
                        <a:t>Pentonville</a:t>
                      </a:r>
                      <a:r>
                        <a:rPr lang="en-US" sz="1200" b="1" baseline="0" dirty="0">
                          <a:latin typeface="Comic Sans MS" panose="030F0702030302020204" pitchFamily="66" charset="0"/>
                        </a:rPr>
                        <a:t> Prison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Robert</a:t>
                      </a:r>
                      <a:r>
                        <a:rPr lang="en-US" sz="1200" b="1" baseline="0" dirty="0">
                          <a:latin typeface="Comic Sans MS" panose="030F0702030302020204" pitchFamily="66" charset="0"/>
                        </a:rPr>
                        <a:t> Peel</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Joshua </a:t>
                      </a:r>
                      <a:r>
                        <a:rPr lang="en-GB" sz="1200" b="1" dirty="0" err="1">
                          <a:latin typeface="Comic Sans MS" panose="030F0702030302020204" pitchFamily="66" charset="0"/>
                        </a:rPr>
                        <a:t>Jebb</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688435142"/>
              </p:ext>
            </p:extLst>
          </p:nvPr>
        </p:nvGraphicFramePr>
        <p:xfrm>
          <a:off x="17745" y="5436321"/>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Prison</a:t>
                      </a:r>
                      <a:r>
                        <a:rPr lang="en-GB" sz="1100" b="0" baseline="0" dirty="0">
                          <a:latin typeface="Comic Sans MS" panose="030F0702030302020204" pitchFamily="66" charset="0"/>
                        </a:rPr>
                        <a:t> Act emphasises rehabilitation and reform of prisoners.</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Government</a:t>
                      </a:r>
                      <a:r>
                        <a:rPr lang="en-GB" sz="1100" b="0" baseline="0" dirty="0">
                          <a:latin typeface="Comic Sans MS" panose="030F0702030302020204" pitchFamily="66" charset="0"/>
                        </a:rPr>
                        <a:t> inspectors appointed to check prisons.</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All prisons</a:t>
                      </a:r>
                      <a:r>
                        <a:rPr lang="en-GB" sz="1100" b="0" baseline="0" dirty="0">
                          <a:latin typeface="Comic Sans MS" panose="030F0702030302020204" pitchFamily="66" charset="0"/>
                        </a:rPr>
                        <a:t> brought under control of National Prison Commission.</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1835</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1877</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1898</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graphicFrame>
        <p:nvGraphicFramePr>
          <p:cNvPr id="28" name="Table 27">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0" name="TextBox 29">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a:t>
            </a:r>
            <a:r>
              <a:rPr lang="en-GB" sz="1200" dirty="0">
                <a:latin typeface="Comic Sans MS" panose="030F0702030302020204" pitchFamily="66" charset="0"/>
              </a:rPr>
              <a:t> difference between the work of the Metropolitan Police office and a night watchman.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31"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618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three aspects of the separate system that led prisoners to suffer from mental illness:</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22" name="Table 21">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3" name="TextBox 22">
            <a:extLst>
              <a:ext uri="{FF2B5EF4-FFF2-40B4-BE49-F238E27FC236}">
                <a16:creationId xmlns:a16="http://schemas.microsoft.com/office/drawing/2014/main" id="{C2C2BE7D-800A-41DF-B130-21CB99671C68}"/>
              </a:ext>
            </a:extLst>
          </p:cNvPr>
          <p:cNvSpPr txBox="1"/>
          <p:nvPr/>
        </p:nvSpPr>
        <p:spPr>
          <a:xfrm>
            <a:off x="4626056" y="1417315"/>
            <a:ext cx="3041609"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Why is Robert Peel sometimes called the ‘father of modern policing’?</a:t>
            </a:r>
            <a:endParaRPr lang="en-GB" sz="1000" b="1" dirty="0">
              <a:latin typeface="Comic Sans MS" panose="030F0702030302020204" pitchFamily="66" charset="0"/>
            </a:endParaRPr>
          </a:p>
        </p:txBody>
      </p:sp>
      <p:pic>
        <p:nvPicPr>
          <p:cNvPr id="24"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394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487345"/>
            <a:ext cx="7886700" cy="1325563"/>
          </a:xfrm>
        </p:spPr>
        <p:txBody>
          <a:bodyPr>
            <a:normAutofit fontScale="90000"/>
          </a:bodyPr>
          <a:lstStyle/>
          <a:p>
            <a:pPr algn="ctr"/>
            <a:r>
              <a:rPr lang="en-GB" sz="7200" dirty="0">
                <a:latin typeface="Comic Sans MS" panose="030F0702030302020204" pitchFamily="66" charset="0"/>
              </a:rPr>
              <a:t>C1900-Present</a:t>
            </a:r>
            <a:br>
              <a:rPr lang="en-GB" sz="7200" dirty="0">
                <a:latin typeface="Comic Sans MS" panose="030F0702030302020204" pitchFamily="66" charset="0"/>
              </a:rPr>
            </a:br>
            <a:r>
              <a:rPr lang="en-GB" sz="7200" dirty="0">
                <a:latin typeface="Comic Sans MS" panose="030F0702030302020204" pitchFamily="66" charset="0"/>
              </a:rPr>
              <a:t>5 a Day</a:t>
            </a:r>
          </a:p>
        </p:txBody>
      </p:sp>
    </p:spTree>
    <p:extLst>
      <p:ext uri="{BB962C8B-B14F-4D97-AF65-F5344CB8AC3E}">
        <p14:creationId xmlns:p14="http://schemas.microsoft.com/office/powerpoint/2010/main" val="462108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81988711"/>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Hate Crime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Homophobic</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People-trafficking</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Cybercrime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Fraud</a:t>
                      </a: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2099697052"/>
              </p:ext>
            </p:extLst>
          </p:nvPr>
        </p:nvGraphicFramePr>
        <p:xfrm>
          <a:off x="9432" y="5468312"/>
          <a:ext cx="4467048" cy="59436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Law recognises</a:t>
                      </a:r>
                      <a:r>
                        <a:rPr lang="en-GB" sz="1100" b="0" baseline="0" dirty="0">
                          <a:latin typeface="Comic Sans MS" panose="030F0702030302020204" pitchFamily="66" charset="0"/>
                        </a:rPr>
                        <a:t> rap within marriage as a crime.</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Modern Slavery</a:t>
                      </a:r>
                      <a:r>
                        <a:rPr lang="en-GB" sz="1100" b="0" baseline="0" dirty="0">
                          <a:latin typeface="Comic Sans MS" panose="030F0702030302020204" pitchFamily="66" charset="0"/>
                        </a:rPr>
                        <a:t> Act.</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Sexual Offences Act.</a:t>
                      </a: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1967</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1991</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2015</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pic>
        <p:nvPicPr>
          <p:cNvPr id="25"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74815" y="129530"/>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6981497" y="1092324"/>
            <a:ext cx="1085850" cy="342900"/>
          </a:xfrm>
          <a:prstGeom prst="rect">
            <a:avLst/>
          </a:prstGeom>
        </p:spPr>
      </p:pic>
      <p:sp>
        <p:nvSpPr>
          <p:cNvPr id="35" name="TextBox 34">
            <a:extLst>
              <a:ext uri="{FF2B5EF4-FFF2-40B4-BE49-F238E27FC236}">
                <a16:creationId xmlns:a16="http://schemas.microsoft.com/office/drawing/2014/main" id="{DE9674CA-C801-4548-940B-292D7033C57A}"/>
              </a:ext>
            </a:extLst>
          </p:cNvPr>
          <p:cNvSpPr txBox="1"/>
          <p:nvPr/>
        </p:nvSpPr>
        <p:spPr>
          <a:xfrm>
            <a:off x="4637672" y="1615505"/>
            <a:ext cx="4414835"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Give three examples of cybercrime:</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307978" y="492891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916172" y="457517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33470" y="492891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284670" y="457517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945078" y="491755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661760" y="4592853"/>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11"/>
          <a:stretch>
            <a:fillRect/>
          </a:stretch>
        </p:blipFill>
        <p:spPr>
          <a:xfrm>
            <a:off x="4780281" y="4971201"/>
            <a:ext cx="847725" cy="238125"/>
          </a:xfrm>
          <a:prstGeom prst="rect">
            <a:avLst/>
          </a:prstGeom>
        </p:spPr>
      </p:pic>
    </p:spTree>
    <p:extLst>
      <p:ext uri="{BB962C8B-B14F-4D97-AF65-F5344CB8AC3E}">
        <p14:creationId xmlns:p14="http://schemas.microsoft.com/office/powerpoint/2010/main" val="41618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3 minor crimes in Norman England. </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23" name="Table 22">
            <a:extLst>
              <a:ext uri="{FF2B5EF4-FFF2-40B4-BE49-F238E27FC236}">
                <a16:creationId xmlns:a16="http://schemas.microsoft.com/office/drawing/2014/main" id="{026D478A-2C56-4B42-BC6C-3E6B75EE0167}"/>
              </a:ext>
            </a:extLst>
          </p:cNvPr>
          <p:cNvGraphicFramePr>
            <a:graphicFrameLocks noGrp="1"/>
          </p:cNvGraphicFramePr>
          <p:nvPr>
            <p:extLst>
              <p:ext uri="{D42A27DB-BD31-4B8C-83A1-F6EECF244321}">
                <p14:modId xmlns:p14="http://schemas.microsoft.com/office/powerpoint/2010/main" val="2108351902"/>
              </p:ext>
            </p:extLst>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4" name="TextBox 23">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 </a:t>
            </a:r>
            <a:r>
              <a:rPr lang="en-GB" sz="1200" dirty="0">
                <a:latin typeface="Comic Sans MS" panose="030F0702030302020204" pitchFamily="66" charset="0"/>
              </a:rPr>
              <a:t>way in which punishment changed from the Anglo-Saxon period to the late Middle Ages.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25"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870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23" name="Picture 22">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24" name="Picture 23">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25" name="TextBox 24">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7"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27">
            <a:extLst>
              <a:ext uri="{FF2B5EF4-FFF2-40B4-BE49-F238E27FC236}">
                <a16:creationId xmlns:a16="http://schemas.microsoft.com/office/drawing/2014/main" id="{6D7C1131-2CEF-4A67-AA05-590EF59676CE}"/>
              </a:ext>
            </a:extLst>
          </p:cNvPr>
          <p:cNvGraphicFramePr>
            <a:graphicFrameLocks noGrp="1"/>
          </p:cNvGraphicFramePr>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9" name="TextBox 28">
            <a:extLst>
              <a:ext uri="{FF2B5EF4-FFF2-40B4-BE49-F238E27FC236}">
                <a16:creationId xmlns:a16="http://schemas.microsoft.com/office/drawing/2014/main" id="{DF56407F-2823-4517-B453-835FCCCB7242}"/>
              </a:ext>
            </a:extLst>
          </p:cNvPr>
          <p:cNvSpPr txBox="1"/>
          <p:nvPr/>
        </p:nvSpPr>
        <p:spPr>
          <a:xfrm>
            <a:off x="229618" y="974620"/>
            <a:ext cx="3112098"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latin typeface="Comic Sans MS" panose="030F0702030302020204" pitchFamily="66" charset="0"/>
              </a:rPr>
              <a:t>‘Types of crimes have not changed since the beginning of the 19</a:t>
            </a:r>
            <a:r>
              <a:rPr lang="en-GB" sz="1100" baseline="30000" dirty="0">
                <a:latin typeface="Comic Sans MS" panose="030F0702030302020204" pitchFamily="66" charset="0"/>
              </a:rPr>
              <a:t>th</a:t>
            </a:r>
            <a:r>
              <a:rPr lang="en-GB" sz="1100" dirty="0">
                <a:latin typeface="Comic Sans MS" panose="030F0702030302020204" pitchFamily="66" charset="0"/>
              </a:rPr>
              <a:t> century, only the methods used to commit them.’ </a:t>
            </a:r>
            <a:r>
              <a:rPr lang="en-GB" sz="1100" b="1" dirty="0">
                <a:latin typeface="Comic Sans MS" panose="030F0702030302020204" pitchFamily="66" charset="0"/>
              </a:rPr>
              <a:t>[12 Marks]</a:t>
            </a:r>
          </a:p>
          <a:p>
            <a:endParaRPr lang="en-GB" sz="1100" dirty="0">
              <a:latin typeface="Comic Sans MS" panose="030F0702030302020204" pitchFamily="66" charset="0"/>
            </a:endParaRPr>
          </a:p>
          <a:p>
            <a:r>
              <a:rPr lang="en-GB" sz="1100" dirty="0">
                <a:latin typeface="Comic Sans MS" panose="030F0702030302020204" pitchFamily="66" charset="0"/>
              </a:rPr>
              <a:t>You may use the following in your answer:</a:t>
            </a:r>
          </a:p>
          <a:p>
            <a:pPr marL="171450" indent="-171450">
              <a:buFont typeface="Arial" panose="020B0604020202020204" pitchFamily="34" charset="0"/>
              <a:buChar char="•"/>
            </a:pPr>
            <a:r>
              <a:rPr lang="en-GB" sz="1100" dirty="0">
                <a:latin typeface="Comic Sans MS" panose="030F0702030302020204" pitchFamily="66" charset="0"/>
              </a:rPr>
              <a:t>Fraud</a:t>
            </a:r>
          </a:p>
          <a:p>
            <a:pPr marL="171450" indent="-171450">
              <a:buFont typeface="Arial" panose="020B0604020202020204" pitchFamily="34" charset="0"/>
              <a:buChar char="•"/>
            </a:pPr>
            <a:r>
              <a:rPr lang="en-GB" sz="1100" dirty="0">
                <a:latin typeface="Comic Sans MS" panose="030F0702030302020204" pitchFamily="66" charset="0"/>
              </a:rPr>
              <a:t>Race crimes</a:t>
            </a:r>
          </a:p>
          <a:p>
            <a:r>
              <a:rPr lang="en-GB" sz="1100" dirty="0">
                <a:latin typeface="Comic Sans MS" panose="030F0702030302020204" pitchFamily="66" charset="0"/>
              </a:rPr>
              <a:t>You </a:t>
            </a:r>
            <a:r>
              <a:rPr lang="en-GB" sz="1100" b="1" dirty="0">
                <a:latin typeface="Comic Sans MS" panose="030F0702030302020204" pitchFamily="66" charset="0"/>
              </a:rPr>
              <a:t>must</a:t>
            </a:r>
            <a:r>
              <a:rPr lang="en-GB" sz="1100" dirty="0">
                <a:latin typeface="Comic Sans MS" panose="030F0702030302020204" pitchFamily="66" charset="0"/>
              </a:rPr>
              <a:t> also use information of your own. </a:t>
            </a:r>
          </a:p>
        </p:txBody>
      </p:sp>
      <p:graphicFrame>
        <p:nvGraphicFramePr>
          <p:cNvPr id="31" name="Table 30">
            <a:extLst>
              <a:ext uri="{FF2B5EF4-FFF2-40B4-BE49-F238E27FC236}">
                <a16:creationId xmlns:a16="http://schemas.microsoft.com/office/drawing/2014/main" id="{6D7C1131-2CEF-4A67-AA05-590EF59676CE}"/>
              </a:ext>
            </a:extLst>
          </p:cNvPr>
          <p:cNvGraphicFramePr>
            <a:graphicFrameLocks noGrp="1"/>
          </p:cNvGraphicFramePr>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2" name="TextBox 3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33" name="Explosion 1 32"/>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3895346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1458331302"/>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Injunction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Domestic</a:t>
                      </a:r>
                      <a:r>
                        <a:rPr lang="en-US" sz="1200" b="1" baseline="0" dirty="0">
                          <a:latin typeface="Comic Sans MS" panose="030F0702030302020204" pitchFamily="66" charset="0"/>
                        </a:rPr>
                        <a:t> Violence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Copyright Theft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Terrorism</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Extortion</a:t>
                      </a: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5109745"/>
              </p:ext>
            </p:extLst>
          </p:nvPr>
        </p:nvGraphicFramePr>
        <p:xfrm>
          <a:off x="17745" y="5436321"/>
          <a:ext cx="4467048" cy="59436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i="0" dirty="0">
                          <a:latin typeface="Comic Sans MS" panose="030F0702030302020204" pitchFamily="66" charset="0"/>
                        </a:rPr>
                        <a:t>Criminal</a:t>
                      </a:r>
                      <a:r>
                        <a:rPr lang="en-GB" sz="1100" b="0" i="0" baseline="0" dirty="0">
                          <a:latin typeface="Comic Sans MS" panose="030F0702030302020204" pitchFamily="66" charset="0"/>
                        </a:rPr>
                        <a:t> Justice Act raises severity of ‘hate crimes’.</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Terrorism</a:t>
                      </a:r>
                      <a:r>
                        <a:rPr lang="en-GB" sz="1100" b="0" baseline="0" dirty="0">
                          <a:latin typeface="Comic Sans MS" panose="030F0702030302020204" pitchFamily="66" charset="0"/>
                        </a:rPr>
                        <a:t> Act.</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Abortion</a:t>
                      </a:r>
                      <a:r>
                        <a:rPr lang="en-GB" sz="1100" b="0" baseline="0" dirty="0">
                          <a:latin typeface="Comic Sans MS" panose="030F0702030302020204" pitchFamily="66" charset="0"/>
                        </a:rPr>
                        <a:t> Act and Race Relations Act passed.</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1968</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2000</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2005</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graphicFrame>
        <p:nvGraphicFramePr>
          <p:cNvPr id="28" name="Table 27">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0" name="TextBox 29">
            <a:extLst>
              <a:ext uri="{FF2B5EF4-FFF2-40B4-BE49-F238E27FC236}">
                <a16:creationId xmlns:a16="http://schemas.microsoft.com/office/drawing/2014/main" id="{C2C2BE7D-800A-41DF-B130-21CB99671C68}"/>
              </a:ext>
            </a:extLst>
          </p:cNvPr>
          <p:cNvSpPr txBox="1"/>
          <p:nvPr/>
        </p:nvSpPr>
        <p:spPr>
          <a:xfrm>
            <a:off x="4626056" y="1417315"/>
            <a:ext cx="304160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Explain </a:t>
            </a:r>
            <a:r>
              <a:rPr lang="en-GB" sz="1200" b="1" dirty="0">
                <a:latin typeface="Comic Sans MS" panose="030F0702030302020204" pitchFamily="66" charset="0"/>
              </a:rPr>
              <a:t>one</a:t>
            </a:r>
            <a:r>
              <a:rPr lang="en-GB" sz="1200" dirty="0">
                <a:latin typeface="Comic Sans MS" panose="030F0702030302020204" pitchFamily="66" charset="0"/>
              </a:rPr>
              <a:t> way crimes have stayed the same from the 17</a:t>
            </a:r>
            <a:r>
              <a:rPr lang="en-GB" sz="1200" baseline="30000" dirty="0">
                <a:latin typeface="Comic Sans MS" panose="030F0702030302020204" pitchFamily="66" charset="0"/>
              </a:rPr>
              <a:t>th</a:t>
            </a:r>
            <a:r>
              <a:rPr lang="en-GB" sz="1200" dirty="0">
                <a:latin typeface="Comic Sans MS" panose="030F0702030302020204" pitchFamily="66" charset="0"/>
              </a:rPr>
              <a:t> Century to Modern England.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31"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949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social crimes in the 20</a:t>
            </a:r>
            <a:r>
              <a:rPr lang="en-GB" sz="1400" baseline="30000" dirty="0">
                <a:latin typeface="Comic Sans MS" panose="030F0702030302020204" pitchFamily="66" charset="0"/>
              </a:rPr>
              <a:t>th</a:t>
            </a:r>
            <a:r>
              <a:rPr lang="en-GB" sz="1400" dirty="0">
                <a:latin typeface="Comic Sans MS" panose="030F0702030302020204" pitchFamily="66" charset="0"/>
              </a:rPr>
              <a:t> and 21</a:t>
            </a:r>
            <a:r>
              <a:rPr lang="en-GB" sz="1400" baseline="30000" dirty="0">
                <a:latin typeface="Comic Sans MS" panose="030F0702030302020204" pitchFamily="66" charset="0"/>
              </a:rPr>
              <a:t>st</a:t>
            </a:r>
            <a:r>
              <a:rPr lang="en-GB" sz="1400" dirty="0">
                <a:latin typeface="Comic Sans MS" panose="030F0702030302020204" pitchFamily="66" charset="0"/>
              </a:rPr>
              <a:t> Century:</a:t>
            </a:r>
          </a:p>
          <a:p>
            <a:endParaRPr lang="en-GB" sz="1400" dirty="0">
              <a:latin typeface="Comic Sans MS" panose="030F0702030302020204" pitchFamily="66" charset="0"/>
            </a:endParaRPr>
          </a:p>
          <a:p>
            <a:r>
              <a:rPr lang="en-GB" sz="1400" dirty="0">
                <a:latin typeface="Comic Sans MS" panose="030F0702030302020204" pitchFamily="66" charset="0"/>
              </a:rPr>
              <a:t>Driving Offences -</a:t>
            </a: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Drug-Taking - </a:t>
            </a: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19" name="Table 18">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2739624417"/>
              </p:ext>
            </p:extLst>
          </p:nvPr>
        </p:nvGraphicFramePr>
        <p:xfrm>
          <a:off x="4529701" y="1288861"/>
          <a:ext cx="4575466" cy="5426973"/>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dirty="0"/>
                    </a:p>
                    <a:p>
                      <a:endParaRPr lang="en-GB" dirty="0"/>
                    </a:p>
                    <a:p>
                      <a:endParaRPr lang="en-GB" sz="1400" dirty="0">
                        <a:latin typeface="Comic Sans MS" panose="030F0702030302020204" pitchFamily="66" charset="0"/>
                      </a:endParaRPr>
                    </a:p>
                    <a:p>
                      <a:r>
                        <a:rPr lang="en-GB" sz="1400" dirty="0">
                          <a:latin typeface="Comic Sans MS" panose="030F0702030302020204" pitchFamily="66" charset="0"/>
                        </a:rPr>
                        <a:t>Feature 1:</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endParaRPr lang="en-GB" sz="1600" dirty="0">
                        <a:latin typeface="+mn-lt"/>
                      </a:endParaRPr>
                    </a:p>
                    <a:p>
                      <a:r>
                        <a:rPr lang="en-GB" sz="1400" dirty="0">
                          <a:latin typeface="Comic Sans MS" panose="030F0702030302020204" pitchFamily="66" charset="0"/>
                        </a:rPr>
                        <a:t>Feature 2:</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0" name="TextBox 19">
            <a:extLst>
              <a:ext uri="{FF2B5EF4-FFF2-40B4-BE49-F238E27FC236}">
                <a16:creationId xmlns:a16="http://schemas.microsoft.com/office/drawing/2014/main" id="{DF56407F-2823-4517-B453-835FCCCB7242}"/>
              </a:ext>
            </a:extLst>
          </p:cNvPr>
          <p:cNvSpPr txBox="1"/>
          <p:nvPr/>
        </p:nvSpPr>
        <p:spPr>
          <a:xfrm>
            <a:off x="4643372" y="1458991"/>
            <a:ext cx="3062981"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Describe </a:t>
            </a:r>
            <a:r>
              <a:rPr lang="en-GB" sz="1200" b="1" dirty="0">
                <a:latin typeface="Comic Sans MS" panose="030F0702030302020204" pitchFamily="66" charset="0"/>
              </a:rPr>
              <a:t>two </a:t>
            </a:r>
            <a:r>
              <a:rPr lang="en-GB" sz="1200" dirty="0">
                <a:latin typeface="Comic Sans MS" panose="030F0702030302020204" pitchFamily="66" charset="0"/>
              </a:rPr>
              <a:t>features of crime in Modern England.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21" name="Picture 2" descr="http://www.tutorplus.ca/images/exam-preparation.jpg">
            <a:extLst>
              <a:ext uri="{FF2B5EF4-FFF2-40B4-BE49-F238E27FC236}">
                <a16:creationId xmlns:a16="http://schemas.microsoft.com/office/drawing/2014/main" id="{CCFF1D6D-FCF2-49D1-BF6F-8C939C2AC292}"/>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5850" y="1375861"/>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476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306838351"/>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PSCO</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Vigilante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Active Citizenship</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CCTV</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Neighbourhood</a:t>
                      </a:r>
                      <a:r>
                        <a:rPr lang="en-GB" sz="1200" b="1" baseline="0" dirty="0">
                          <a:latin typeface="Comic Sans MS" panose="030F0702030302020204" pitchFamily="66" charset="0"/>
                        </a:rPr>
                        <a:t> Watch</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2059331931"/>
              </p:ext>
            </p:extLst>
          </p:nvPr>
        </p:nvGraphicFramePr>
        <p:xfrm>
          <a:off x="17745" y="5436321"/>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i="0" dirty="0">
                          <a:latin typeface="Comic Sans MS" panose="030F0702030302020204" pitchFamily="66" charset="0"/>
                        </a:rPr>
                        <a:t>The Polic</a:t>
                      </a:r>
                      <a:r>
                        <a:rPr lang="en-GB" sz="1100" b="0" i="0" baseline="0" dirty="0">
                          <a:latin typeface="Comic Sans MS" panose="030F0702030302020204" pitchFamily="66" charset="0"/>
                        </a:rPr>
                        <a:t>e National Computer is launched. It can hold 25 million records.</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The</a:t>
                      </a:r>
                      <a:r>
                        <a:rPr lang="en-GB" sz="1100" b="0" baseline="0" dirty="0">
                          <a:latin typeface="Comic Sans MS" panose="030F0702030302020204" pitchFamily="66" charset="0"/>
                        </a:rPr>
                        <a:t> Fingerprint Branch is set up.</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First</a:t>
                      </a:r>
                      <a:r>
                        <a:rPr lang="en-GB" sz="1100" b="0" baseline="0" dirty="0">
                          <a:latin typeface="Comic Sans MS" panose="030F0702030302020204" pitchFamily="66" charset="0"/>
                        </a:rPr>
                        <a:t> murder convictions based on DNA samples from the victims and accused.</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1901</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1980</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1988</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graphicFrame>
        <p:nvGraphicFramePr>
          <p:cNvPr id="28" name="Table 27">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0" name="TextBox 29">
            <a:extLst>
              <a:ext uri="{FF2B5EF4-FFF2-40B4-BE49-F238E27FC236}">
                <a16:creationId xmlns:a16="http://schemas.microsoft.com/office/drawing/2014/main" id="{C2C2BE7D-800A-41DF-B130-21CB99671C68}"/>
              </a:ext>
            </a:extLst>
          </p:cNvPr>
          <p:cNvSpPr txBox="1"/>
          <p:nvPr/>
        </p:nvSpPr>
        <p:spPr>
          <a:xfrm>
            <a:off x="4626056" y="1417315"/>
            <a:ext cx="3041609"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dirty="0">
                <a:latin typeface="Comic Sans MS" panose="030F0702030302020204" pitchFamily="66" charset="0"/>
              </a:rPr>
              <a:t>Explain </a:t>
            </a:r>
            <a:r>
              <a:rPr lang="en-GB" sz="1100" b="1" dirty="0">
                <a:latin typeface="Comic Sans MS" panose="030F0702030302020204" pitchFamily="66" charset="0"/>
              </a:rPr>
              <a:t>one</a:t>
            </a:r>
            <a:r>
              <a:rPr lang="en-GB" sz="1100" dirty="0">
                <a:latin typeface="Comic Sans MS" panose="030F0702030302020204" pitchFamily="66" charset="0"/>
              </a:rPr>
              <a:t> way that the system of community and law enforcement in the 20</a:t>
            </a:r>
            <a:r>
              <a:rPr lang="en-GB" sz="1100" baseline="30000" dirty="0">
                <a:latin typeface="Comic Sans MS" panose="030F0702030302020204" pitchFamily="66" charset="0"/>
              </a:rPr>
              <a:t>th</a:t>
            </a:r>
            <a:r>
              <a:rPr lang="en-GB" sz="1100" dirty="0">
                <a:latin typeface="Comic Sans MS" panose="030F0702030302020204" pitchFamily="66" charset="0"/>
              </a:rPr>
              <a:t> century was different from community law enforcement in the 16</a:t>
            </a:r>
            <a:r>
              <a:rPr lang="en-GB" sz="1100" baseline="30000" dirty="0">
                <a:latin typeface="Comic Sans MS" panose="030F0702030302020204" pitchFamily="66" charset="0"/>
              </a:rPr>
              <a:t>th</a:t>
            </a:r>
            <a:r>
              <a:rPr lang="en-GB" sz="1100" dirty="0">
                <a:latin typeface="Comic Sans MS" panose="030F0702030302020204" pitchFamily="66" charset="0"/>
              </a:rPr>
              <a:t> century.</a:t>
            </a:r>
            <a:r>
              <a:rPr lang="en-GB" sz="1100" b="1" dirty="0">
                <a:latin typeface="Comic Sans MS" panose="030F0702030302020204" pitchFamily="66" charset="0"/>
              </a:rPr>
              <a:t>[4 Marks]</a:t>
            </a:r>
            <a:endParaRPr lang="en-GB" sz="900" b="1" dirty="0">
              <a:latin typeface="Comic Sans MS" panose="030F0702030302020204" pitchFamily="66" charset="0"/>
            </a:endParaRPr>
          </a:p>
        </p:txBody>
      </p:sp>
      <p:pic>
        <p:nvPicPr>
          <p:cNvPr id="31"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338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three new uses of technology introduced by the police in the 20</a:t>
            </a:r>
            <a:r>
              <a:rPr lang="en-GB" sz="1400" baseline="30000" dirty="0">
                <a:latin typeface="Comic Sans MS" panose="030F0702030302020204" pitchFamily="66" charset="0"/>
              </a:rPr>
              <a:t>th</a:t>
            </a:r>
            <a:r>
              <a:rPr lang="en-GB" sz="1400" dirty="0">
                <a:latin typeface="Comic Sans MS" panose="030F0702030302020204" pitchFamily="66" charset="0"/>
              </a:rPr>
              <a:t> Century:</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22" name="Table 21">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3" name="TextBox 22">
            <a:extLst>
              <a:ext uri="{FF2B5EF4-FFF2-40B4-BE49-F238E27FC236}">
                <a16:creationId xmlns:a16="http://schemas.microsoft.com/office/drawing/2014/main" id="{C2C2BE7D-800A-41DF-B130-21CB99671C68}"/>
              </a:ext>
            </a:extLst>
          </p:cNvPr>
          <p:cNvSpPr txBox="1"/>
          <p:nvPr/>
        </p:nvSpPr>
        <p:spPr>
          <a:xfrm>
            <a:off x="4626056" y="1417315"/>
            <a:ext cx="3041609" cy="6001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dirty="0">
                <a:latin typeface="Comic Sans MS" panose="030F0702030302020204" pitchFamily="66" charset="0"/>
              </a:rPr>
              <a:t>What does Bill Pitt say, in Source F, about the reasons why Neighbourhood Watch was needed?</a:t>
            </a:r>
            <a:endParaRPr lang="en-GB" sz="900" b="1" dirty="0">
              <a:latin typeface="Comic Sans MS" panose="030F0702030302020204" pitchFamily="66" charset="0"/>
            </a:endParaRPr>
          </a:p>
        </p:txBody>
      </p:sp>
      <p:pic>
        <p:nvPicPr>
          <p:cNvPr id="24"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DF56407F-2823-4517-B453-835FCCCB7242}"/>
              </a:ext>
            </a:extLst>
          </p:cNvPr>
          <p:cNvSpPr txBox="1"/>
          <p:nvPr/>
        </p:nvSpPr>
        <p:spPr>
          <a:xfrm>
            <a:off x="4592057" y="2159323"/>
            <a:ext cx="4453568"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latin typeface="Comic Sans MS" panose="030F0702030302020204" pitchFamily="66" charset="0"/>
              </a:rPr>
              <a:t>Source F – </a:t>
            </a:r>
            <a:r>
              <a:rPr lang="en-GB" sz="1200" b="1" i="1" dirty="0">
                <a:latin typeface="Comic Sans MS" panose="030F0702030302020204" pitchFamily="66" charset="0"/>
              </a:rPr>
              <a:t>Bill Pitt MP, speaking about the Neighbourhood Watch scheme in a House of Commons debate on 28 February 1983.</a:t>
            </a:r>
          </a:p>
          <a:p>
            <a:endParaRPr lang="en-GB" sz="1200" b="1" i="1" dirty="0">
              <a:latin typeface="Comic Sans MS" panose="030F0702030302020204" pitchFamily="66" charset="0"/>
            </a:endParaRPr>
          </a:p>
          <a:p>
            <a:r>
              <a:rPr lang="en-GB" sz="1200" dirty="0">
                <a:latin typeface="Comic Sans MS" panose="030F0702030302020204" pitchFamily="66" charset="0"/>
              </a:rPr>
              <a:t>We have reached a crux. Crime is growing and we are seen as losing the battle as Sir Kenneth Newman says…I welcome his suggestion that the community should play its par in conquering crime. I welcome the neighbourhood watch. I had strong reservations…because I wondered whether some people would set up vigilant groups.</a:t>
            </a:r>
          </a:p>
        </p:txBody>
      </p:sp>
    </p:spTree>
    <p:extLst>
      <p:ext uri="{BB962C8B-B14F-4D97-AF65-F5344CB8AC3E}">
        <p14:creationId xmlns:p14="http://schemas.microsoft.com/office/powerpoint/2010/main" val="495020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4278527495"/>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326565">
                  <a:extLst>
                    <a:ext uri="{9D8B030D-6E8A-4147-A177-3AD203B41FA5}">
                      <a16:colId xmlns:a16="http://schemas.microsoft.com/office/drawing/2014/main" val="980087927"/>
                    </a:ext>
                  </a:extLst>
                </a:gridCol>
                <a:gridCol w="314048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Abolished</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Liberal</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Timothy</a:t>
                      </a:r>
                      <a:r>
                        <a:rPr lang="en-US" sz="1200" b="1" baseline="0" dirty="0">
                          <a:latin typeface="Comic Sans MS" panose="030F0702030302020204" pitchFamily="66" charset="0"/>
                        </a:rPr>
                        <a:t> Evans</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Derek Bentley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omic Sans MS" panose="030F0702030302020204" pitchFamily="66" charset="0"/>
                        </a:rPr>
                        <a:t>Ruth Ellis</a:t>
                      </a: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22" name="Table 2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1414518269"/>
              </p:ext>
            </p:extLst>
          </p:nvPr>
        </p:nvGraphicFramePr>
        <p:xfrm>
          <a:off x="17745" y="5436321"/>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234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i="0" dirty="0">
                          <a:latin typeface="Comic Sans MS" panose="030F0702030302020204" pitchFamily="66" charset="0"/>
                        </a:rPr>
                        <a:t>Mentally ill prisoners</a:t>
                      </a:r>
                      <a:r>
                        <a:rPr lang="en-GB" sz="1100" b="0" i="0" baseline="0" dirty="0">
                          <a:latin typeface="Comic Sans MS" panose="030F0702030302020204" pitchFamily="66" charset="0"/>
                        </a:rPr>
                        <a:t> treated separately to other prisoners.</a:t>
                      </a:r>
                      <a:endParaRPr lang="en-GB" sz="1100" b="0" i="1"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Increased</a:t>
                      </a:r>
                      <a:r>
                        <a:rPr lang="en-GB" sz="1100" b="0" baseline="0" dirty="0">
                          <a:latin typeface="Comic Sans MS" panose="030F0702030302020204" pitchFamily="66" charset="0"/>
                        </a:rPr>
                        <a:t> focus of prisoner welfare.</a:t>
                      </a:r>
                      <a:endParaRPr lang="en-GB" sz="11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New focus on</a:t>
                      </a:r>
                      <a:r>
                        <a:rPr lang="en-GB" sz="1100" b="0" baseline="0" dirty="0">
                          <a:latin typeface="Comic Sans MS" panose="030F0702030302020204" pitchFamily="66" charset="0"/>
                        </a:rPr>
                        <a:t> preparing prisoners for life after serving their sentence.</a:t>
                      </a:r>
                      <a:endParaRPr lang="en-GB" sz="1100" b="0"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6" name="Straight Connector 25">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1896</a:t>
            </a:r>
          </a:p>
        </p:txBody>
      </p:sp>
      <p:sp>
        <p:nvSpPr>
          <p:cNvPr id="33" name="TextBox 32">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1922</a:t>
            </a:r>
          </a:p>
        </p:txBody>
      </p:sp>
      <p:sp>
        <p:nvSpPr>
          <p:cNvPr id="34" name="TextBox 33">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1988</a:t>
            </a:r>
          </a:p>
        </p:txBody>
      </p:sp>
      <p:sp>
        <p:nvSpPr>
          <p:cNvPr id="3" name="TextBox 2"/>
          <p:cNvSpPr txBox="1"/>
          <p:nvPr/>
        </p:nvSpPr>
        <p:spPr>
          <a:xfrm>
            <a:off x="4865958" y="2302625"/>
            <a:ext cx="184731" cy="369332"/>
          </a:xfrm>
          <a:prstGeom prst="rect">
            <a:avLst/>
          </a:prstGeom>
          <a:noFill/>
        </p:spPr>
        <p:txBody>
          <a:bodyPr wrap="none" rtlCol="0">
            <a:spAutoFit/>
          </a:bodyPr>
          <a:lstStyle/>
          <a:p>
            <a:endParaRPr lang="en-GB" dirty="0"/>
          </a:p>
        </p:txBody>
      </p:sp>
      <p:sp>
        <p:nvSpPr>
          <p:cNvPr id="29" name="TextBox 28">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period.</a:t>
            </a:r>
          </a:p>
        </p:txBody>
      </p:sp>
      <p:graphicFrame>
        <p:nvGraphicFramePr>
          <p:cNvPr id="28" name="Table 27">
            <a:extLst>
              <a:ext uri="{FF2B5EF4-FFF2-40B4-BE49-F238E27FC236}">
                <a16:creationId xmlns:a16="http://schemas.microsoft.com/office/drawing/2014/main" id="{026D478A-2C56-4B42-BC6C-3E6B75EE0167}"/>
              </a:ext>
            </a:extLst>
          </p:cNvPr>
          <p:cNvGraphicFramePr>
            <a:graphicFrameLocks noGrp="1"/>
          </p:cNvGraphicFramePr>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r>
                        <a:rPr lang="en-GB" sz="1600" dirty="0">
                          <a:latin typeface="+mn-lt"/>
                        </a:rPr>
                        <a:t>___________________________________________</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0" name="TextBox 29">
            <a:extLst>
              <a:ext uri="{FF2B5EF4-FFF2-40B4-BE49-F238E27FC236}">
                <a16:creationId xmlns:a16="http://schemas.microsoft.com/office/drawing/2014/main" id="{C2C2BE7D-800A-41DF-B130-21CB99671C68}"/>
              </a:ext>
            </a:extLst>
          </p:cNvPr>
          <p:cNvSpPr txBox="1"/>
          <p:nvPr/>
        </p:nvSpPr>
        <p:spPr>
          <a:xfrm>
            <a:off x="4626056" y="1417315"/>
            <a:ext cx="3041609"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dirty="0">
                <a:latin typeface="Comic Sans MS" panose="030F0702030302020204" pitchFamily="66" charset="0"/>
              </a:rPr>
              <a:t>What factors influenced changes to punishment since 1900. Provide examples.</a:t>
            </a:r>
            <a:endParaRPr lang="en-GB" sz="900" b="1" dirty="0">
              <a:latin typeface="Comic Sans MS" panose="030F0702030302020204" pitchFamily="66" charset="0"/>
            </a:endParaRPr>
          </a:p>
        </p:txBody>
      </p:sp>
      <p:pic>
        <p:nvPicPr>
          <p:cNvPr id="31"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391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Name three factors that contributed to the end of capital punishment for murder in 1965.</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22" name="Table 21">
            <a:extLst>
              <a:ext uri="{FF2B5EF4-FFF2-40B4-BE49-F238E27FC236}">
                <a16:creationId xmlns:a16="http://schemas.microsoft.com/office/drawing/2014/main" id="{026D478A-2C56-4B42-BC6C-3E6B75EE0167}"/>
              </a:ext>
            </a:extLst>
          </p:cNvPr>
          <p:cNvGraphicFramePr>
            <a:graphicFrameLocks noGrp="1"/>
          </p:cNvGraphicFramePr>
          <p:nvPr>
            <p:extLst>
              <p:ext uri="{D42A27DB-BD31-4B8C-83A1-F6EECF244321}">
                <p14:modId xmlns:p14="http://schemas.microsoft.com/office/powerpoint/2010/main" val="1439491491"/>
              </p:ext>
            </p:extLst>
          </p:nvPr>
        </p:nvGraphicFramePr>
        <p:xfrm>
          <a:off x="4529701" y="1316570"/>
          <a:ext cx="4575466" cy="5455920"/>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br>
                        <a:rPr lang="en-GB" sz="1600" dirty="0">
                          <a:latin typeface="+mn-lt"/>
                        </a:rPr>
                      </a:br>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3" name="TextBox 22">
            <a:extLst>
              <a:ext uri="{FF2B5EF4-FFF2-40B4-BE49-F238E27FC236}">
                <a16:creationId xmlns:a16="http://schemas.microsoft.com/office/drawing/2014/main" id="{C2C2BE7D-800A-41DF-B130-21CB99671C68}"/>
              </a:ext>
            </a:extLst>
          </p:cNvPr>
          <p:cNvSpPr txBox="1"/>
          <p:nvPr/>
        </p:nvSpPr>
        <p:spPr>
          <a:xfrm>
            <a:off x="4626056" y="1417315"/>
            <a:ext cx="3041609" cy="7848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900" dirty="0">
                <a:latin typeface="Comic Sans MS" panose="030F0702030302020204" pitchFamily="66" charset="0"/>
              </a:rPr>
              <a:t>Does </a:t>
            </a:r>
            <a:r>
              <a:rPr lang="en-GB" sz="900" dirty="0" err="1">
                <a:latin typeface="Comic Sans MS" panose="030F0702030302020204" pitchFamily="66" charset="0"/>
              </a:rPr>
              <a:t>Homans</a:t>
            </a:r>
            <a:r>
              <a:rPr lang="en-GB" sz="900" dirty="0">
                <a:latin typeface="Comic Sans MS" panose="030F0702030302020204" pitchFamily="66" charset="0"/>
              </a:rPr>
              <a:t> believe that the death penalty was abolished because of more liberal attitudes in society, or because politicians were determined to abolish the death penalty despite public opinion? Use evidence and explain.</a:t>
            </a:r>
            <a:endParaRPr lang="en-GB" sz="600" b="1" dirty="0">
              <a:latin typeface="Comic Sans MS" panose="030F0702030302020204" pitchFamily="66" charset="0"/>
            </a:endParaRPr>
          </a:p>
        </p:txBody>
      </p:sp>
      <p:pic>
        <p:nvPicPr>
          <p:cNvPr id="24"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6528" y="1395736"/>
            <a:ext cx="1319775" cy="783462"/>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DF56407F-2823-4517-B453-835FCCCB7242}"/>
              </a:ext>
            </a:extLst>
          </p:cNvPr>
          <p:cNvSpPr txBox="1"/>
          <p:nvPr/>
        </p:nvSpPr>
        <p:spPr>
          <a:xfrm>
            <a:off x="4626056" y="2262524"/>
            <a:ext cx="4453568" cy="20928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000" b="1" dirty="0">
                <a:latin typeface="Comic Sans MS" panose="030F0702030302020204" pitchFamily="66" charset="0"/>
              </a:rPr>
              <a:t>Interpretation 1 – From an article by Liz </a:t>
            </a:r>
            <a:r>
              <a:rPr lang="en-GB" sz="1000" b="1" dirty="0" err="1">
                <a:latin typeface="Comic Sans MS" panose="030F0702030302020204" pitchFamily="66" charset="0"/>
              </a:rPr>
              <a:t>Homans</a:t>
            </a:r>
            <a:r>
              <a:rPr lang="en-GB" sz="1000" b="1" dirty="0">
                <a:latin typeface="Comic Sans MS" panose="030F0702030302020204" pitchFamily="66" charset="0"/>
              </a:rPr>
              <a:t>, published in History Today in 2008.</a:t>
            </a:r>
            <a:endParaRPr lang="en-GB" sz="1000" b="1" i="1" dirty="0">
              <a:latin typeface="Comic Sans MS" panose="030F0702030302020204" pitchFamily="66" charset="0"/>
            </a:endParaRPr>
          </a:p>
          <a:p>
            <a:endParaRPr lang="en-GB" sz="1000" b="1" i="1" dirty="0">
              <a:latin typeface="Comic Sans MS" panose="030F0702030302020204" pitchFamily="66" charset="0"/>
            </a:endParaRPr>
          </a:p>
          <a:p>
            <a:r>
              <a:rPr lang="en-GB" sz="1000" dirty="0">
                <a:latin typeface="Comic Sans MS" panose="030F0702030302020204" pitchFamily="66" charset="0"/>
              </a:rPr>
              <a:t>At 8am on August 13</a:t>
            </a:r>
            <a:r>
              <a:rPr lang="en-GB" sz="1000" baseline="30000" dirty="0">
                <a:latin typeface="Comic Sans MS" panose="030F0702030302020204" pitchFamily="66" charset="0"/>
              </a:rPr>
              <a:t>th</a:t>
            </a:r>
            <a:r>
              <a:rPr lang="en-GB" sz="1000" dirty="0">
                <a:latin typeface="Comic Sans MS" panose="030F0702030302020204" pitchFamily="66" charset="0"/>
              </a:rPr>
              <a:t>, 1964, Peter Allen and Gwynne Evans were hanged – Evans at </a:t>
            </a:r>
            <a:r>
              <a:rPr lang="en-GB" sz="1000" dirty="0" err="1">
                <a:latin typeface="Comic Sans MS" panose="030F0702030302020204" pitchFamily="66" charset="0"/>
              </a:rPr>
              <a:t>Strangeways</a:t>
            </a:r>
            <a:r>
              <a:rPr lang="en-GB" sz="1000" dirty="0">
                <a:latin typeface="Comic Sans MS" panose="030F0702030302020204" pitchFamily="66" charset="0"/>
              </a:rPr>
              <a:t> in Manchester, Allen at Walton Prison in Liverpool. The were the respective hangmen’s last jobs. The following year parliament voted to abolish the death penalty. This reform is often seen as emblematic [a symbol] of the 1960s, part of the shift towards a more ‘permissive’ [open and tolerant] society. However, the abolition of capital punishment did not reflect any sea change in public opinion, which remained firmly opposed to abolition. For abolitionists, the vote had nothing to do with any permissive society; it was the successful end of a long, long campaign.</a:t>
            </a:r>
          </a:p>
        </p:txBody>
      </p:sp>
    </p:spTree>
    <p:extLst>
      <p:ext uri="{BB962C8B-B14F-4D97-AF65-F5344CB8AC3E}">
        <p14:creationId xmlns:p14="http://schemas.microsoft.com/office/powerpoint/2010/main" val="417444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77816" y="4589241"/>
            <a:ext cx="1753593" cy="476250"/>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825624227"/>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168623">
                  <a:extLst>
                    <a:ext uri="{9D8B030D-6E8A-4147-A177-3AD203B41FA5}">
                      <a16:colId xmlns:a16="http://schemas.microsoft.com/office/drawing/2014/main" val="980087927"/>
                    </a:ext>
                  </a:extLst>
                </a:gridCol>
                <a:gridCol w="3298426">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Crime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Punishment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Law Enforcement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King’s Peace</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Treason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968213319"/>
              </p:ext>
            </p:extLst>
          </p:nvPr>
        </p:nvGraphicFramePr>
        <p:xfrm>
          <a:off x="33398" y="5459459"/>
          <a:ext cx="4467048" cy="76200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6171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Trial by ordeal comes to and end.</a:t>
                      </a:r>
                      <a:endParaRPr lang="en-GB" sz="11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Comic Sans MS" panose="030F0702030302020204" pitchFamily="66" charset="0"/>
                        </a:rPr>
                        <a:t>William</a:t>
                      </a:r>
                      <a:r>
                        <a:rPr lang="en-US" sz="1100" b="0" baseline="0" dirty="0">
                          <a:latin typeface="Comic Sans MS" panose="030F0702030302020204" pitchFamily="66" charset="0"/>
                        </a:rPr>
                        <a:t> I is crowned king of England.</a:t>
                      </a:r>
                      <a:endParaRPr lang="en-GB" sz="1100" b="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Richard I introduces</a:t>
                      </a:r>
                      <a:r>
                        <a:rPr lang="en-GB" sz="1100" b="0" baseline="0" dirty="0">
                          <a:latin typeface="Comic Sans MS" panose="030F0702030302020204" pitchFamily="66" charset="0"/>
                        </a:rPr>
                        <a:t> coroners to investigate suspicious deaths</a:t>
                      </a:r>
                      <a:endParaRPr lang="en-GB" sz="1100" b="1"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5" name="TextBox 34">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time period.</a:t>
            </a:r>
          </a:p>
        </p:txBody>
      </p:sp>
      <p:sp>
        <p:nvSpPr>
          <p:cNvPr id="28" name="TextBox 27">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1066</a:t>
            </a:r>
          </a:p>
        </p:txBody>
      </p:sp>
      <p:sp>
        <p:nvSpPr>
          <p:cNvPr id="29" name="TextBox 28">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1194</a:t>
            </a:r>
          </a:p>
        </p:txBody>
      </p:sp>
      <p:sp>
        <p:nvSpPr>
          <p:cNvPr id="31" name="TextBox 30">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1215</a:t>
            </a:r>
          </a:p>
        </p:txBody>
      </p:sp>
      <p:graphicFrame>
        <p:nvGraphicFramePr>
          <p:cNvPr id="36" name="Table 35">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2158703784"/>
              </p:ext>
            </p:extLst>
          </p:nvPr>
        </p:nvGraphicFramePr>
        <p:xfrm>
          <a:off x="4529701" y="1288861"/>
          <a:ext cx="4575466" cy="5426973"/>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dirty="0"/>
                    </a:p>
                    <a:p>
                      <a:endParaRPr lang="en-GB" dirty="0"/>
                    </a:p>
                    <a:p>
                      <a:endParaRPr lang="en-GB" sz="1400" dirty="0">
                        <a:latin typeface="Comic Sans MS" panose="030F0702030302020204" pitchFamily="66" charset="0"/>
                      </a:endParaRPr>
                    </a:p>
                    <a:p>
                      <a:r>
                        <a:rPr lang="en-GB" sz="1400" dirty="0">
                          <a:latin typeface="Comic Sans MS" panose="030F0702030302020204" pitchFamily="66" charset="0"/>
                        </a:rPr>
                        <a:t>Feature 1:</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600" dirty="0">
                          <a:latin typeface="+mn-lt"/>
                        </a:rPr>
                      </a:br>
                      <a:endParaRPr lang="en-GB" sz="1600" dirty="0">
                        <a:latin typeface="+mn-lt"/>
                      </a:endParaRPr>
                    </a:p>
                    <a:p>
                      <a:r>
                        <a:rPr lang="en-GB" sz="1400" dirty="0">
                          <a:latin typeface="Comic Sans MS" panose="030F0702030302020204" pitchFamily="66" charset="0"/>
                        </a:rPr>
                        <a:t>Feature 2:</a:t>
                      </a:r>
                    </a:p>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37" name="TextBox 36">
            <a:extLst>
              <a:ext uri="{FF2B5EF4-FFF2-40B4-BE49-F238E27FC236}">
                <a16:creationId xmlns:a16="http://schemas.microsoft.com/office/drawing/2014/main" id="{DF56407F-2823-4517-B453-835FCCCB7242}"/>
              </a:ext>
            </a:extLst>
          </p:cNvPr>
          <p:cNvSpPr txBox="1"/>
          <p:nvPr/>
        </p:nvSpPr>
        <p:spPr>
          <a:xfrm>
            <a:off x="4643372" y="1458991"/>
            <a:ext cx="3062981"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Describe </a:t>
            </a:r>
            <a:r>
              <a:rPr lang="en-GB" sz="1200" b="1" dirty="0">
                <a:latin typeface="Comic Sans MS" panose="030F0702030302020204" pitchFamily="66" charset="0"/>
              </a:rPr>
              <a:t>two </a:t>
            </a:r>
            <a:r>
              <a:rPr lang="en-GB" sz="1200" dirty="0">
                <a:latin typeface="Comic Sans MS" panose="030F0702030302020204" pitchFamily="66" charset="0"/>
              </a:rPr>
              <a:t>features of law and order in Norman England. </a:t>
            </a:r>
            <a:r>
              <a:rPr lang="en-GB" sz="1200" b="1" dirty="0">
                <a:latin typeface="Comic Sans MS" panose="030F0702030302020204" pitchFamily="66" charset="0"/>
              </a:rPr>
              <a:t>[4 Marks]</a:t>
            </a:r>
            <a:endParaRPr lang="en-GB" sz="1000" b="1" dirty="0">
              <a:latin typeface="Comic Sans MS" panose="030F0702030302020204" pitchFamily="66" charset="0"/>
            </a:endParaRPr>
          </a:p>
        </p:txBody>
      </p:sp>
      <p:pic>
        <p:nvPicPr>
          <p:cNvPr id="2" name="Picture 2" descr="http://www.tutorplus.ca/images/exam-preparation.jpg">
            <a:extLst>
              <a:ext uri="{FF2B5EF4-FFF2-40B4-BE49-F238E27FC236}">
                <a16:creationId xmlns:a16="http://schemas.microsoft.com/office/drawing/2014/main" id="{CCFF1D6D-FCF2-49D1-BF6F-8C939C2AC292}"/>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725850" y="1375861"/>
            <a:ext cx="1319775" cy="78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33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6"/>
          <a:stretch>
            <a:fillRect/>
          </a:stretch>
        </p:blipFill>
        <p:spPr>
          <a:xfrm>
            <a:off x="2389142" y="872555"/>
            <a:ext cx="1085850" cy="342900"/>
          </a:xfrm>
          <a:prstGeom prst="rect">
            <a:avLst/>
          </a:prstGeom>
        </p:spPr>
      </p:pic>
      <p:sp>
        <p:nvSpPr>
          <p:cNvPr id="30" name="TextBox 29">
            <a:extLst>
              <a:ext uri="{FF2B5EF4-FFF2-40B4-BE49-F238E27FC236}">
                <a16:creationId xmlns:a16="http://schemas.microsoft.com/office/drawing/2014/main" id="{DE9674CA-C801-4548-940B-292D7033C57A}"/>
              </a:ext>
            </a:extLst>
          </p:cNvPr>
          <p:cNvSpPr txBox="1"/>
          <p:nvPr/>
        </p:nvSpPr>
        <p:spPr>
          <a:xfrm>
            <a:off x="45317" y="1395736"/>
            <a:ext cx="4414835"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3 punishments from the Anglo-Saxon period. </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3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715623"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323817"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041115" y="4709147"/>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692315" y="435540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2352723" y="469778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0354A5C6-F990-45BA-9547-182574A4C4C5}"/>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69405" y="4373084"/>
            <a:ext cx="2675633" cy="364222"/>
          </a:xfrm>
          <a:prstGeom prst="rect">
            <a:avLst/>
          </a:prstGeom>
        </p:spPr>
      </p:pic>
      <p:pic>
        <p:nvPicPr>
          <p:cNvPr id="42" name="Picture 41">
            <a:extLst>
              <a:ext uri="{FF2B5EF4-FFF2-40B4-BE49-F238E27FC236}">
                <a16:creationId xmlns:a16="http://schemas.microsoft.com/office/drawing/2014/main" id="{2146B6C6-8955-4C77-BEC9-1D83DA0CF08B}"/>
              </a:ext>
            </a:extLst>
          </p:cNvPr>
          <p:cNvPicPr>
            <a:picLocks noChangeAspect="1"/>
          </p:cNvPicPr>
          <p:nvPr/>
        </p:nvPicPr>
        <p:blipFill>
          <a:blip r:embed="rId9"/>
          <a:stretch>
            <a:fillRect/>
          </a:stretch>
        </p:blipFill>
        <p:spPr>
          <a:xfrm>
            <a:off x="187926" y="4751432"/>
            <a:ext cx="847725" cy="238125"/>
          </a:xfrm>
          <a:prstGeom prst="rect">
            <a:avLst/>
          </a:prstGeom>
        </p:spPr>
      </p:pic>
      <p:graphicFrame>
        <p:nvGraphicFramePr>
          <p:cNvPr id="19" name="Table 18">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178121272"/>
              </p:ext>
            </p:extLst>
          </p:nvPr>
        </p:nvGraphicFramePr>
        <p:xfrm>
          <a:off x="4533692" y="1215455"/>
          <a:ext cx="4575466" cy="5426973"/>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5426973">
                <a:tc>
                  <a:txBody>
                    <a:bodyPr/>
                    <a:lstStyle/>
                    <a:p>
                      <a:endParaRPr lang="en-GB" dirty="0"/>
                    </a:p>
                    <a:p>
                      <a:endParaRPr lang="en-GB" dirty="0"/>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_______________________________________</a:t>
                      </a:r>
                    </a:p>
                    <a:p>
                      <a:r>
                        <a:rPr lang="en-GB" sz="1400" dirty="0">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0" name="TextBox 19">
            <a:extLst>
              <a:ext uri="{FF2B5EF4-FFF2-40B4-BE49-F238E27FC236}">
                <a16:creationId xmlns:a16="http://schemas.microsoft.com/office/drawing/2014/main" id="{DF56407F-2823-4517-B453-835FCCCB7242}"/>
              </a:ext>
            </a:extLst>
          </p:cNvPr>
          <p:cNvSpPr txBox="1"/>
          <p:nvPr/>
        </p:nvSpPr>
        <p:spPr>
          <a:xfrm>
            <a:off x="4597311" y="1322330"/>
            <a:ext cx="306298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What can you learn about the authority of Justices of the Peace from Source D?</a:t>
            </a:r>
            <a:endParaRPr lang="en-GB" sz="1000" b="1" dirty="0">
              <a:latin typeface="Comic Sans MS" panose="030F0702030302020204" pitchFamily="66" charset="0"/>
            </a:endParaRPr>
          </a:p>
        </p:txBody>
      </p:sp>
      <p:pic>
        <p:nvPicPr>
          <p:cNvPr id="21" name="Picture 2" descr="http://www.tutorplus.ca/images/exam-preparation.jpg">
            <a:extLst>
              <a:ext uri="{FF2B5EF4-FFF2-40B4-BE49-F238E27FC236}">
                <a16:creationId xmlns:a16="http://schemas.microsoft.com/office/drawing/2014/main" id="{CCFF1D6D-FCF2-49D1-BF6F-8C939C2AC292}"/>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729841" y="1302455"/>
            <a:ext cx="1319775" cy="78346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DF56407F-2823-4517-B453-835FCCCB7242}"/>
              </a:ext>
            </a:extLst>
          </p:cNvPr>
          <p:cNvSpPr txBox="1"/>
          <p:nvPr/>
        </p:nvSpPr>
        <p:spPr>
          <a:xfrm>
            <a:off x="4596048" y="2085917"/>
            <a:ext cx="4453568"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latin typeface="Comic Sans MS" panose="030F0702030302020204" pitchFamily="66" charset="0"/>
              </a:rPr>
              <a:t>Source D – </a:t>
            </a:r>
            <a:r>
              <a:rPr lang="en-GB" sz="1200" b="1" i="1" dirty="0">
                <a:latin typeface="Comic Sans MS" panose="030F0702030302020204" pitchFamily="66" charset="0"/>
              </a:rPr>
              <a:t>An extract from a statute passed in 1344 ‘Guardians of the Peace’ was the original name for Justices of the Peace.</a:t>
            </a:r>
          </a:p>
          <a:p>
            <a:endParaRPr lang="en-GB" sz="1200" b="1" i="1" dirty="0">
              <a:latin typeface="Comic Sans MS" panose="030F0702030302020204" pitchFamily="66" charset="0"/>
            </a:endParaRPr>
          </a:p>
          <a:p>
            <a:r>
              <a:rPr lang="en-GB" sz="1200" dirty="0">
                <a:latin typeface="Comic Sans MS" panose="030F0702030302020204" pitchFamily="66" charset="0"/>
              </a:rPr>
              <a:t>The most substantial persons in the counties shall be appointed Guardian of the peace by commission of the king and whenever need may require… [shall] hear and determine felonies and trespasses [major and minor crimes] against the peace, in the same countries, and inflict reasonable punishment.</a:t>
            </a:r>
          </a:p>
        </p:txBody>
      </p:sp>
    </p:spTree>
    <p:extLst>
      <p:ext uri="{BB962C8B-B14F-4D97-AF65-F5344CB8AC3E}">
        <p14:creationId xmlns:p14="http://schemas.microsoft.com/office/powerpoint/2010/main" val="169707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4178392074"/>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235125">
                  <a:extLst>
                    <a:ext uri="{9D8B030D-6E8A-4147-A177-3AD203B41FA5}">
                      <a16:colId xmlns:a16="http://schemas.microsoft.com/office/drawing/2014/main" val="980087927"/>
                    </a:ext>
                  </a:extLst>
                </a:gridCol>
                <a:gridCol w="3231924">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Crimes Against a Person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Crimes Against</a:t>
                      </a:r>
                      <a:r>
                        <a:rPr lang="en-US" sz="1200" b="1" baseline="0" dirty="0">
                          <a:latin typeface="Comic Sans MS" panose="030F0702030302020204" pitchFamily="66" charset="0"/>
                        </a:rPr>
                        <a:t> Property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Collective Responsibility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Oath</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Capital</a:t>
                      </a:r>
                      <a:r>
                        <a:rPr lang="en-US" sz="1200" b="1" baseline="0" dirty="0">
                          <a:latin typeface="Comic Sans MS" panose="030F0702030302020204" pitchFamily="66" charset="0"/>
                        </a:rPr>
                        <a:t> Punishment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pic>
        <p:nvPicPr>
          <p:cNvPr id="20"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31987" y="150315"/>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E2356733-B027-4DF5-8FFB-1E230D709257}"/>
              </a:ext>
            </a:extLst>
          </p:cNvPr>
          <p:cNvPicPr>
            <a:picLocks noChangeAspect="1"/>
          </p:cNvPicPr>
          <p:nvPr/>
        </p:nvPicPr>
        <p:blipFill>
          <a:blip r:embed="rId7"/>
          <a:stretch>
            <a:fillRect/>
          </a:stretch>
        </p:blipFill>
        <p:spPr>
          <a:xfrm>
            <a:off x="6938669" y="1113109"/>
            <a:ext cx="1085850" cy="342900"/>
          </a:xfrm>
          <a:prstGeom prst="rect">
            <a:avLst/>
          </a:prstGeom>
        </p:spPr>
      </p:pic>
      <p:sp>
        <p:nvSpPr>
          <p:cNvPr id="22" name="TextBox 21">
            <a:extLst>
              <a:ext uri="{FF2B5EF4-FFF2-40B4-BE49-F238E27FC236}">
                <a16:creationId xmlns:a16="http://schemas.microsoft.com/office/drawing/2014/main" id="{DE9674CA-C801-4548-940B-292D7033C57A}"/>
              </a:ext>
            </a:extLst>
          </p:cNvPr>
          <p:cNvSpPr txBox="1"/>
          <p:nvPr/>
        </p:nvSpPr>
        <p:spPr>
          <a:xfrm>
            <a:off x="4594844" y="1636290"/>
            <a:ext cx="4414835"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Describe 3 punishments from the Norman period. </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26"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8203925" y="473265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812119" y="4378913"/>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6841025" y="4721296"/>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id="{0354A5C6-F990-45BA-9547-182574A4C4C5}"/>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4557707" y="4396592"/>
            <a:ext cx="2675633" cy="364222"/>
          </a:xfrm>
          <a:prstGeom prst="rect">
            <a:avLst/>
          </a:prstGeom>
        </p:spPr>
      </p:pic>
      <p:pic>
        <p:nvPicPr>
          <p:cNvPr id="34" name="Picture 33">
            <a:extLst>
              <a:ext uri="{FF2B5EF4-FFF2-40B4-BE49-F238E27FC236}">
                <a16:creationId xmlns:a16="http://schemas.microsoft.com/office/drawing/2014/main" id="{2146B6C6-8955-4C77-BEC9-1D83DA0CF08B}"/>
              </a:ext>
            </a:extLst>
          </p:cNvPr>
          <p:cNvPicPr>
            <a:picLocks noChangeAspect="1"/>
          </p:cNvPicPr>
          <p:nvPr/>
        </p:nvPicPr>
        <p:blipFill>
          <a:blip r:embed="rId10"/>
          <a:stretch>
            <a:fillRect/>
          </a:stretch>
        </p:blipFill>
        <p:spPr>
          <a:xfrm>
            <a:off x="4676228" y="4774940"/>
            <a:ext cx="847725" cy="238125"/>
          </a:xfrm>
          <a:prstGeom prst="rect">
            <a:avLst/>
          </a:prstGeom>
        </p:spPr>
      </p:pic>
      <p:pic>
        <p:nvPicPr>
          <p:cNvPr id="38"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545285" y="4726315"/>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196485" y="4372573"/>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E4CAC86F-DBD2-4D63-A3E3-07D5DE3F44AC}"/>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777816" y="4589241"/>
            <a:ext cx="1753593" cy="476250"/>
          </a:xfrm>
          <a:prstGeom prst="rect">
            <a:avLst/>
          </a:prstGeom>
        </p:spPr>
      </p:pic>
      <p:graphicFrame>
        <p:nvGraphicFramePr>
          <p:cNvPr id="42" name="Table 41">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2455190717"/>
              </p:ext>
            </p:extLst>
          </p:nvPr>
        </p:nvGraphicFramePr>
        <p:xfrm>
          <a:off x="33398" y="5459459"/>
          <a:ext cx="4467048" cy="929640"/>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9016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Murdrum (a fine paid when an Anglo-Saxon murdered a Norman) was introduced. </a:t>
                      </a:r>
                      <a:endParaRPr lang="en-GB" sz="11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Comic Sans MS" panose="030F0702030302020204" pitchFamily="66" charset="0"/>
                        </a:rPr>
                        <a:t>The role of parliament in law-making was increasing.</a:t>
                      </a:r>
                      <a:endParaRPr lang="en-GB" sz="1100" b="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Comic Sans MS" panose="030F0702030302020204" pitchFamily="66" charset="0"/>
                        </a:rPr>
                        <a:t>The hue and cry was initially established in this time period.</a:t>
                      </a:r>
                      <a:endParaRPr lang="en-GB" sz="1100" b="1"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43" name="Straight Connector 42">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44" name="TextBox 43">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statements to the correct time period.</a:t>
            </a:r>
          </a:p>
        </p:txBody>
      </p:sp>
      <p:sp>
        <p:nvSpPr>
          <p:cNvPr id="45" name="TextBox 44">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Anglo-Saxon</a:t>
            </a:r>
          </a:p>
        </p:txBody>
      </p:sp>
      <p:sp>
        <p:nvSpPr>
          <p:cNvPr id="46" name="TextBox 45">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Norman</a:t>
            </a:r>
          </a:p>
        </p:txBody>
      </p:sp>
      <p:sp>
        <p:nvSpPr>
          <p:cNvPr id="47" name="TextBox 46">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Late Medieval</a:t>
            </a:r>
          </a:p>
        </p:txBody>
      </p:sp>
    </p:spTree>
    <p:extLst>
      <p:ext uri="{BB962C8B-B14F-4D97-AF65-F5344CB8AC3E}">
        <p14:creationId xmlns:p14="http://schemas.microsoft.com/office/powerpoint/2010/main" val="296784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8"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1095872967"/>
              </p:ext>
            </p:extLst>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0" name="TextBox 19">
            <a:extLst>
              <a:ext uri="{FF2B5EF4-FFF2-40B4-BE49-F238E27FC236}">
                <a16:creationId xmlns:a16="http://schemas.microsoft.com/office/drawing/2014/main" id="{DF56407F-2823-4517-B453-835FCCCB7242}"/>
              </a:ext>
            </a:extLst>
          </p:cNvPr>
          <p:cNvSpPr txBox="1"/>
          <p:nvPr/>
        </p:nvSpPr>
        <p:spPr>
          <a:xfrm>
            <a:off x="229618" y="974620"/>
            <a:ext cx="3112098" cy="161582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dirty="0">
                <a:latin typeface="Comic Sans MS" panose="030F0702030302020204" pitchFamily="66" charset="0"/>
              </a:rPr>
              <a:t>Explain why there were changes to crime and punishment from Anglo-Saxon to Early Middle Ages England. </a:t>
            </a:r>
            <a:r>
              <a:rPr lang="en-GB" sz="1100" b="1" dirty="0">
                <a:latin typeface="Comic Sans MS" panose="030F0702030302020204" pitchFamily="66" charset="0"/>
              </a:rPr>
              <a:t>[12 Marks]</a:t>
            </a:r>
          </a:p>
          <a:p>
            <a:pPr algn="ctr"/>
            <a:endParaRPr lang="en-GB" sz="1100" b="1" dirty="0">
              <a:latin typeface="Comic Sans MS" panose="030F0702030302020204" pitchFamily="66" charset="0"/>
            </a:endParaRPr>
          </a:p>
          <a:p>
            <a:r>
              <a:rPr lang="en-GB" sz="1100" dirty="0">
                <a:latin typeface="Comic Sans MS" panose="030F0702030302020204" pitchFamily="66" charset="0"/>
              </a:rPr>
              <a:t>You may use the following in your answer:</a:t>
            </a:r>
          </a:p>
          <a:p>
            <a:r>
              <a:rPr lang="en-GB" sz="1100" dirty="0">
                <a:latin typeface="Comic Sans MS" panose="030F0702030302020204" pitchFamily="66" charset="0"/>
              </a:rPr>
              <a:t>• </a:t>
            </a:r>
            <a:r>
              <a:rPr lang="en-GB" sz="1100" dirty="0" err="1">
                <a:latin typeface="Comic Sans MS" panose="030F0702030302020204" pitchFamily="66" charset="0"/>
              </a:rPr>
              <a:t>Murdrum</a:t>
            </a:r>
            <a:endParaRPr lang="en-GB" sz="1100" dirty="0">
              <a:latin typeface="Comic Sans MS" panose="030F0702030302020204" pitchFamily="66" charset="0"/>
            </a:endParaRPr>
          </a:p>
          <a:p>
            <a:r>
              <a:rPr lang="en-GB" sz="1100" dirty="0">
                <a:latin typeface="Comic Sans MS" panose="030F0702030302020204" pitchFamily="66" charset="0"/>
              </a:rPr>
              <a:t>• Trial by Jury</a:t>
            </a:r>
          </a:p>
          <a:p>
            <a:r>
              <a:rPr lang="en-GB" sz="1100" dirty="0">
                <a:latin typeface="Comic Sans MS" panose="030F0702030302020204" pitchFamily="66" charset="0"/>
              </a:rPr>
              <a:t>You </a:t>
            </a:r>
            <a:r>
              <a:rPr lang="en-GB" sz="1100" b="1" dirty="0">
                <a:latin typeface="Comic Sans MS" panose="030F0702030302020204" pitchFamily="66" charset="0"/>
              </a:rPr>
              <a:t>must </a:t>
            </a:r>
            <a:r>
              <a:rPr lang="en-GB" sz="1100" dirty="0">
                <a:latin typeface="Comic Sans MS" panose="030F0702030302020204" pitchFamily="66" charset="0"/>
              </a:rPr>
              <a:t>also use information of your own.</a:t>
            </a:r>
          </a:p>
          <a:p>
            <a:pPr algn="ctr"/>
            <a:endParaRPr lang="en-GB" sz="1100" b="1" dirty="0">
              <a:latin typeface="Comic Sans MS" panose="030F0702030302020204" pitchFamily="66" charset="0"/>
            </a:endParaRPr>
          </a:p>
        </p:txBody>
      </p:sp>
      <p:graphicFrame>
        <p:nvGraphicFramePr>
          <p:cNvPr id="21" name="Table 20">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2918377285"/>
              </p:ext>
            </p:extLst>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2" name="TextBox 2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2" name="Explosion 1 1"/>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289118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780948" y="-132312"/>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54011" y="19724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800587" y="4020443"/>
            <a:ext cx="766588" cy="21719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77816" y="4589241"/>
            <a:ext cx="1753593" cy="476250"/>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08917" y="550787"/>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3870889134"/>
              </p:ext>
            </p:extLst>
          </p:nvPr>
        </p:nvGraphicFramePr>
        <p:xfrm>
          <a:off x="20097" y="1328863"/>
          <a:ext cx="4467049" cy="3200400"/>
        </p:xfrm>
        <a:graphic>
          <a:graphicData uri="http://schemas.openxmlformats.org/drawingml/2006/table">
            <a:tbl>
              <a:tblPr firstRow="1" bandRow="1">
                <a:tableStyleId>{5940675A-B579-460E-94D1-54222C63F5DA}</a:tableStyleId>
              </a:tblPr>
              <a:tblGrid>
                <a:gridCol w="1168623">
                  <a:extLst>
                    <a:ext uri="{9D8B030D-6E8A-4147-A177-3AD203B41FA5}">
                      <a16:colId xmlns:a16="http://schemas.microsoft.com/office/drawing/2014/main" val="980087927"/>
                    </a:ext>
                  </a:extLst>
                </a:gridCol>
                <a:gridCol w="3298426">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Heresy</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latin typeface="Comic Sans MS" panose="030F0702030302020204" pitchFamily="66" charset="0"/>
                        </a:rPr>
                        <a:t>Murdrum</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Deterrent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Retribution</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omic Sans MS" panose="030F0702030302020204" pitchFamily="66" charset="0"/>
                        </a:rPr>
                        <a:t>Corporal Punish</a:t>
                      </a:r>
                      <a:r>
                        <a:rPr lang="en-US" sz="1200" b="1" baseline="0" dirty="0">
                          <a:latin typeface="Comic Sans MS" panose="030F0702030302020204" pitchFamily="66" charset="0"/>
                        </a:rPr>
                        <a:t>ment</a:t>
                      </a:r>
                      <a:endParaRPr lang="en-GB" sz="1200" b="1" dirty="0">
                        <a:latin typeface="Comic Sans MS" panose="030F0702030302020204" pitchFamily="66" charset="0"/>
                      </a:endParaRPr>
                    </a:p>
                  </a:txBody>
                  <a:tcPr/>
                </a:tc>
                <a:tc>
                  <a:txBody>
                    <a:bodyPr/>
                    <a:lstStyle/>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txBody>
                  <a:tcPr/>
                </a:tc>
                <a:extLst>
                  <a:ext uri="{0D108BD9-81ED-4DB2-BD59-A6C34878D82A}">
                    <a16:rowId xmlns:a16="http://schemas.microsoft.com/office/drawing/2014/main" val="1498517951"/>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4058297229"/>
              </p:ext>
            </p:extLst>
          </p:nvPr>
        </p:nvGraphicFramePr>
        <p:xfrm>
          <a:off x="33398" y="5459459"/>
          <a:ext cx="4467048" cy="901656"/>
        </p:xfrm>
        <a:graphic>
          <a:graphicData uri="http://schemas.openxmlformats.org/drawingml/2006/table">
            <a:tbl>
              <a:tblPr firstRow="1" bandRow="1">
                <a:tableStyleId>{5940675A-B579-460E-94D1-54222C63F5DA}</a:tableStyleId>
              </a:tblPr>
              <a:tblGrid>
                <a:gridCol w="1489016">
                  <a:extLst>
                    <a:ext uri="{9D8B030D-6E8A-4147-A177-3AD203B41FA5}">
                      <a16:colId xmlns:a16="http://schemas.microsoft.com/office/drawing/2014/main" val="1916391713"/>
                    </a:ext>
                  </a:extLst>
                </a:gridCol>
                <a:gridCol w="1489016">
                  <a:extLst>
                    <a:ext uri="{9D8B030D-6E8A-4147-A177-3AD203B41FA5}">
                      <a16:colId xmlns:a16="http://schemas.microsoft.com/office/drawing/2014/main" val="3746142158"/>
                    </a:ext>
                  </a:extLst>
                </a:gridCol>
                <a:gridCol w="1489016">
                  <a:extLst>
                    <a:ext uri="{9D8B030D-6E8A-4147-A177-3AD203B41FA5}">
                      <a16:colId xmlns:a16="http://schemas.microsoft.com/office/drawing/2014/main" val="1639464515"/>
                    </a:ext>
                  </a:extLst>
                </a:gridCol>
              </a:tblGrid>
              <a:tr h="9016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Comic Sans MS" panose="030F0702030302020204" pitchFamily="66" charset="0"/>
                        </a:rPr>
                        <a:t>Forest</a:t>
                      </a:r>
                      <a:r>
                        <a:rPr lang="en-GB" sz="1100" b="0" baseline="0" dirty="0">
                          <a:latin typeface="Comic Sans MS" panose="030F0702030302020204" pitchFamily="66" charset="0"/>
                        </a:rPr>
                        <a:t> Laws are introduced.</a:t>
                      </a:r>
                      <a:endParaRPr lang="en-GB" sz="11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Comic Sans MS" panose="030F0702030302020204" pitchFamily="66" charset="0"/>
                        </a:rPr>
                        <a:t>Henry Tudor</a:t>
                      </a:r>
                      <a:r>
                        <a:rPr lang="en-US" sz="1100" b="0" baseline="0" dirty="0">
                          <a:latin typeface="Comic Sans MS" panose="030F0702030302020204" pitchFamily="66" charset="0"/>
                        </a:rPr>
                        <a:t> becomes King Henry VII.</a:t>
                      </a:r>
                      <a:endParaRPr lang="en-GB" sz="1100" b="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latin typeface="Comic Sans MS" panose="030F0702030302020204" pitchFamily="66" charset="0"/>
                        </a:rPr>
                        <a:t>Domesday</a:t>
                      </a:r>
                      <a:r>
                        <a:rPr lang="en-US" sz="1100" b="0" baseline="0" dirty="0">
                          <a:latin typeface="Comic Sans MS" panose="030F0702030302020204" pitchFamily="66" charset="0"/>
                        </a:rPr>
                        <a:t> Book was created.</a:t>
                      </a:r>
                      <a:endParaRPr lang="en-GB" sz="1100" b="1" dirty="0">
                        <a:latin typeface="Comic Sans MS" panose="030F0702030302020204" pitchFamily="66" charset="0"/>
                      </a:endParaRPr>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160369" y="6486917"/>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C097B54D-8932-4383-BCAA-6BA1C1A1E955}"/>
              </a:ext>
            </a:extLst>
          </p:cNvPr>
          <p:cNvSpPr txBox="1"/>
          <p:nvPr/>
        </p:nvSpPr>
        <p:spPr>
          <a:xfrm>
            <a:off x="97882"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1072</a:t>
            </a:r>
          </a:p>
        </p:txBody>
      </p:sp>
      <p:sp>
        <p:nvSpPr>
          <p:cNvPr id="29" name="TextBox 28">
            <a:extLst>
              <a:ext uri="{FF2B5EF4-FFF2-40B4-BE49-F238E27FC236}">
                <a16:creationId xmlns:a16="http://schemas.microsoft.com/office/drawing/2014/main" id="{27D5A0AC-3CB5-4C29-9BB8-098410282A4F}"/>
              </a:ext>
            </a:extLst>
          </p:cNvPr>
          <p:cNvSpPr txBox="1"/>
          <p:nvPr/>
        </p:nvSpPr>
        <p:spPr>
          <a:xfrm>
            <a:off x="1656509"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1086</a:t>
            </a:r>
          </a:p>
        </p:txBody>
      </p:sp>
      <p:sp>
        <p:nvSpPr>
          <p:cNvPr id="31" name="TextBox 30">
            <a:extLst>
              <a:ext uri="{FF2B5EF4-FFF2-40B4-BE49-F238E27FC236}">
                <a16:creationId xmlns:a16="http://schemas.microsoft.com/office/drawing/2014/main" id="{8D6F0C8B-C273-4C35-A3F6-45D4B6C1547D}"/>
              </a:ext>
            </a:extLst>
          </p:cNvPr>
          <p:cNvSpPr txBox="1"/>
          <p:nvPr/>
        </p:nvSpPr>
        <p:spPr>
          <a:xfrm>
            <a:off x="3164035" y="6438835"/>
            <a:ext cx="119311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1485</a:t>
            </a:r>
          </a:p>
        </p:txBody>
      </p:sp>
      <p:sp>
        <p:nvSpPr>
          <p:cNvPr id="20" name="TextBox 19">
            <a:extLst>
              <a:ext uri="{FF2B5EF4-FFF2-40B4-BE49-F238E27FC236}">
                <a16:creationId xmlns:a16="http://schemas.microsoft.com/office/drawing/2014/main" id="{46E463ED-CCE2-479B-B965-EDB1CA9FBC73}"/>
              </a:ext>
            </a:extLst>
          </p:cNvPr>
          <p:cNvSpPr txBox="1"/>
          <p:nvPr/>
        </p:nvSpPr>
        <p:spPr>
          <a:xfrm>
            <a:off x="2838004" y="4655470"/>
            <a:ext cx="16384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latin typeface="Comic Sans MS" panose="030F0702030302020204" pitchFamily="66" charset="0"/>
              </a:rPr>
              <a:t>Match these events to the correct time period.</a:t>
            </a:r>
          </a:p>
        </p:txBody>
      </p:sp>
      <p:pic>
        <p:nvPicPr>
          <p:cNvPr id="41"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5296043" y="150315"/>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7002725" y="1113109"/>
            <a:ext cx="1085850" cy="342900"/>
          </a:xfrm>
          <a:prstGeom prst="rect">
            <a:avLst/>
          </a:prstGeom>
        </p:spPr>
      </p:pic>
      <p:sp>
        <p:nvSpPr>
          <p:cNvPr id="43" name="TextBox 42">
            <a:extLst>
              <a:ext uri="{FF2B5EF4-FFF2-40B4-BE49-F238E27FC236}">
                <a16:creationId xmlns:a16="http://schemas.microsoft.com/office/drawing/2014/main" id="{DE9674CA-C801-4548-940B-292D7033C57A}"/>
              </a:ext>
            </a:extLst>
          </p:cNvPr>
          <p:cNvSpPr txBox="1"/>
          <p:nvPr/>
        </p:nvSpPr>
        <p:spPr>
          <a:xfrm>
            <a:off x="4658900" y="1636290"/>
            <a:ext cx="4414835"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latin typeface="Comic Sans MS" panose="030F0702030302020204" pitchFamily="66" charset="0"/>
              </a:rPr>
              <a:t>List 3 ways that the role of government was extended in law enforcement in the later Middle Ages:</a:t>
            </a:r>
          </a:p>
          <a:p>
            <a:endParaRPr lang="en-GB" sz="1400" dirty="0">
              <a:latin typeface="Comic Sans MS" panose="030F0702030302020204" pitchFamily="66" charset="0"/>
            </a:endParaRPr>
          </a:p>
          <a:p>
            <a:r>
              <a:rPr lang="en-GB" sz="1400" dirty="0">
                <a:latin typeface="Comic Sans MS" panose="030F0702030302020204" pitchFamily="66" charset="0"/>
              </a:rPr>
              <a:t>1.</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2.</a:t>
            </a:r>
          </a:p>
          <a:p>
            <a:endParaRPr lang="en-GB" sz="1400" dirty="0">
              <a:latin typeface="Comic Sans MS" panose="030F0702030302020204" pitchFamily="66" charset="0"/>
            </a:endParaRPr>
          </a:p>
          <a:p>
            <a:endParaRPr lang="en-GB" sz="1400" dirty="0">
              <a:latin typeface="Comic Sans MS" panose="030F0702030302020204" pitchFamily="66" charset="0"/>
            </a:endParaRPr>
          </a:p>
          <a:p>
            <a:r>
              <a:rPr lang="en-GB" sz="1400" dirty="0">
                <a:latin typeface="Comic Sans MS" panose="030F0702030302020204" pitchFamily="66" charset="0"/>
              </a:rPr>
              <a:t>3.</a:t>
            </a:r>
          </a:p>
          <a:p>
            <a:endParaRPr lang="en-GB" sz="1400" dirty="0">
              <a:latin typeface="Comic Sans MS" panose="030F0702030302020204" pitchFamily="66" charset="0"/>
            </a:endParaRPr>
          </a:p>
          <a:p>
            <a:endParaRPr lang="en-GB" sz="1400" dirty="0">
              <a:latin typeface="Comic Sans MS" panose="030F0702030302020204" pitchFamily="66" charset="0"/>
            </a:endParaRPr>
          </a:p>
        </p:txBody>
      </p:sp>
      <p:pic>
        <p:nvPicPr>
          <p:cNvPr id="44" name="Picture 4" descr="See the source image">
            <a:extLst>
              <a:ext uri="{FF2B5EF4-FFF2-40B4-BE49-F238E27FC236}">
                <a16:creationId xmlns:a16="http://schemas.microsoft.com/office/drawing/2014/main" id="{5D68F3F2-855C-4471-BC74-D5B04689EC0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429293" y="4942983"/>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 descr="See the source image">
            <a:extLst>
              <a:ext uri="{FF2B5EF4-FFF2-40B4-BE49-F238E27FC236}">
                <a16:creationId xmlns:a16="http://schemas.microsoft.com/office/drawing/2014/main" id="{B691E508-2D31-401D-8835-1342419E5BD5}"/>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037487" y="4589241"/>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See the source image">
            <a:extLst>
              <a:ext uri="{FF2B5EF4-FFF2-40B4-BE49-F238E27FC236}">
                <a16:creationId xmlns:a16="http://schemas.microsoft.com/office/drawing/2014/main" id="{10C99A04-1078-4746-8D50-02FF876FE2B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754785" y="4942983"/>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See the source image">
            <a:extLst>
              <a:ext uri="{FF2B5EF4-FFF2-40B4-BE49-F238E27FC236}">
                <a16:creationId xmlns:a16="http://schemas.microsoft.com/office/drawing/2014/main" id="{6044BC68-0171-4FB2-B192-14334372F029}"/>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405985" y="4589241"/>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See the source image">
            <a:extLst>
              <a:ext uri="{FF2B5EF4-FFF2-40B4-BE49-F238E27FC236}">
                <a16:creationId xmlns:a16="http://schemas.microsoft.com/office/drawing/2014/main" id="{1D53416E-1608-42FA-A071-CA9990F15C2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066393" y="493162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a:extLst>
              <a:ext uri="{FF2B5EF4-FFF2-40B4-BE49-F238E27FC236}">
                <a16:creationId xmlns:a16="http://schemas.microsoft.com/office/drawing/2014/main" id="{0354A5C6-F990-45BA-9547-182574A4C4C5}"/>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783075" y="4606920"/>
            <a:ext cx="2675633" cy="364222"/>
          </a:xfrm>
          <a:prstGeom prst="rect">
            <a:avLst/>
          </a:prstGeom>
        </p:spPr>
      </p:pic>
      <p:pic>
        <p:nvPicPr>
          <p:cNvPr id="50" name="Picture 49">
            <a:extLst>
              <a:ext uri="{FF2B5EF4-FFF2-40B4-BE49-F238E27FC236}">
                <a16:creationId xmlns:a16="http://schemas.microsoft.com/office/drawing/2014/main" id="{2146B6C6-8955-4C77-BEC9-1D83DA0CF08B}"/>
              </a:ext>
            </a:extLst>
          </p:cNvPr>
          <p:cNvPicPr>
            <a:picLocks noChangeAspect="1"/>
          </p:cNvPicPr>
          <p:nvPr/>
        </p:nvPicPr>
        <p:blipFill>
          <a:blip r:embed="rId11"/>
          <a:stretch>
            <a:fillRect/>
          </a:stretch>
        </p:blipFill>
        <p:spPr>
          <a:xfrm>
            <a:off x="4901596" y="4985268"/>
            <a:ext cx="847725" cy="238125"/>
          </a:xfrm>
          <a:prstGeom prst="rect">
            <a:avLst/>
          </a:prstGeom>
        </p:spPr>
      </p:pic>
    </p:spTree>
    <p:extLst>
      <p:ext uri="{BB962C8B-B14F-4D97-AF65-F5344CB8AC3E}">
        <p14:creationId xmlns:p14="http://schemas.microsoft.com/office/powerpoint/2010/main" val="54717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3"/>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4"/>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2276" y="121990"/>
            <a:ext cx="381972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latin typeface="Comic Sans MS" panose="030F0702030302020204" pitchFamily="66" charset="0"/>
              </a:rPr>
              <a:t>Crime and Punishment c1000-present</a:t>
            </a:r>
            <a:endParaRPr lang="en-GB" sz="1600" b="1" dirty="0">
              <a:latin typeface="Comic Sans MS" panose="030F0702030302020204" pitchFamily="66" charset="0"/>
            </a:endParaRPr>
          </a:p>
        </p:txBody>
      </p:sp>
      <p:pic>
        <p:nvPicPr>
          <p:cNvPr id="18" name="Picture 2" descr="http://www.tutorplus.ca/images/exam-preparation.jpg">
            <a:extLst>
              <a:ext uri="{FF2B5EF4-FFF2-40B4-BE49-F238E27FC236}">
                <a16:creationId xmlns:a16="http://schemas.microsoft.com/office/drawing/2014/main" id="{43ABBEC2-85E8-46FB-9CCB-7F66D68121A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72527" y="953316"/>
            <a:ext cx="1074782" cy="783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1095872967"/>
              </p:ext>
            </p:extLst>
          </p:nvPr>
        </p:nvGraphicFramePr>
        <p:xfrm>
          <a:off x="149690" y="881654"/>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426973">
                <a:tc>
                  <a:txBody>
                    <a:bodyPr/>
                    <a:lstStyle/>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endParaRPr lang="en-GB" sz="1600" u="none" dirty="0">
                        <a:latin typeface="+mn-lt"/>
                      </a:endParaRPr>
                    </a:p>
                    <a:p>
                      <a:r>
                        <a:rPr lang="en-GB" sz="1600" u="none"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0" name="TextBox 19">
            <a:extLst>
              <a:ext uri="{FF2B5EF4-FFF2-40B4-BE49-F238E27FC236}">
                <a16:creationId xmlns:a16="http://schemas.microsoft.com/office/drawing/2014/main" id="{DF56407F-2823-4517-B453-835FCCCB7242}"/>
              </a:ext>
            </a:extLst>
          </p:cNvPr>
          <p:cNvSpPr txBox="1"/>
          <p:nvPr/>
        </p:nvSpPr>
        <p:spPr>
          <a:xfrm>
            <a:off x="229618" y="974620"/>
            <a:ext cx="3112098"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a:latin typeface="Comic Sans MS" panose="030F0702030302020204" pitchFamily="66" charset="0"/>
              </a:rPr>
              <a:t>Explain why the Normans made changes to crimes and punishments after the Norman Conquest. </a:t>
            </a:r>
            <a:r>
              <a:rPr lang="en-GB" sz="1100" b="1" dirty="0">
                <a:latin typeface="Comic Sans MS" panose="030F0702030302020204" pitchFamily="66" charset="0"/>
              </a:rPr>
              <a:t>[12 Marks]</a:t>
            </a:r>
          </a:p>
          <a:p>
            <a:endParaRPr lang="en-GB" sz="1100" dirty="0">
              <a:latin typeface="Comic Sans MS" panose="030F0702030302020204" pitchFamily="66" charset="0"/>
            </a:endParaRPr>
          </a:p>
          <a:p>
            <a:r>
              <a:rPr lang="en-GB" sz="1100" dirty="0">
                <a:latin typeface="Comic Sans MS" panose="030F0702030302020204" pitchFamily="66" charset="0"/>
              </a:rPr>
              <a:t>You may use the following in your answer:</a:t>
            </a:r>
          </a:p>
          <a:p>
            <a:pPr marL="171450" indent="-171450">
              <a:buFont typeface="Arial" panose="020B0604020202020204" pitchFamily="34" charset="0"/>
              <a:buChar char="•"/>
            </a:pPr>
            <a:r>
              <a:rPr lang="en-GB" sz="1100" dirty="0">
                <a:latin typeface="Comic Sans MS" panose="030F0702030302020204" pitchFamily="66" charset="0"/>
              </a:rPr>
              <a:t>The Forest Laws </a:t>
            </a:r>
          </a:p>
          <a:p>
            <a:pPr marL="171450" indent="-171450">
              <a:buFont typeface="Arial" panose="020B0604020202020204" pitchFamily="34" charset="0"/>
              <a:buChar char="•"/>
            </a:pPr>
            <a:r>
              <a:rPr lang="en-GB" sz="1100" dirty="0">
                <a:latin typeface="Comic Sans MS" panose="030F0702030302020204" pitchFamily="66" charset="0"/>
              </a:rPr>
              <a:t>The </a:t>
            </a:r>
            <a:r>
              <a:rPr lang="en-GB" sz="1100" dirty="0" err="1">
                <a:latin typeface="Comic Sans MS" panose="030F0702030302020204" pitchFamily="66" charset="0"/>
              </a:rPr>
              <a:t>murdrum</a:t>
            </a:r>
            <a:r>
              <a:rPr lang="en-GB" sz="1100" dirty="0">
                <a:latin typeface="Comic Sans MS" panose="030F0702030302020204" pitchFamily="66" charset="0"/>
              </a:rPr>
              <a:t> fine.</a:t>
            </a:r>
          </a:p>
          <a:p>
            <a:r>
              <a:rPr lang="en-GB" sz="1100" dirty="0">
                <a:latin typeface="Comic Sans MS" panose="030F0702030302020204" pitchFamily="66" charset="0"/>
              </a:rPr>
              <a:t>You </a:t>
            </a:r>
            <a:r>
              <a:rPr lang="en-GB" sz="1100" b="1" dirty="0">
                <a:latin typeface="Comic Sans MS" panose="030F0702030302020204" pitchFamily="66" charset="0"/>
              </a:rPr>
              <a:t>must</a:t>
            </a:r>
            <a:r>
              <a:rPr lang="en-GB" sz="1100" dirty="0">
                <a:latin typeface="Comic Sans MS" panose="030F0702030302020204" pitchFamily="66" charset="0"/>
              </a:rPr>
              <a:t> also use information of your own. </a:t>
            </a:r>
          </a:p>
        </p:txBody>
      </p:sp>
      <p:graphicFrame>
        <p:nvGraphicFramePr>
          <p:cNvPr id="21" name="Table 20">
            <a:extLst>
              <a:ext uri="{FF2B5EF4-FFF2-40B4-BE49-F238E27FC236}">
                <a16:creationId xmlns:a16="http://schemas.microsoft.com/office/drawing/2014/main" id="{6D7C1131-2CEF-4A67-AA05-590EF59676CE}"/>
              </a:ext>
            </a:extLst>
          </p:cNvPr>
          <p:cNvGraphicFramePr>
            <a:graphicFrameLocks noGrp="1"/>
          </p:cNvGraphicFramePr>
          <p:nvPr>
            <p:extLst>
              <p:ext uri="{D42A27DB-BD31-4B8C-83A1-F6EECF244321}">
                <p14:modId xmlns:p14="http://schemas.microsoft.com/office/powerpoint/2010/main" val="2918377285"/>
              </p:ext>
            </p:extLst>
          </p:nvPr>
        </p:nvGraphicFramePr>
        <p:xfrm>
          <a:off x="4625222" y="870516"/>
          <a:ext cx="4364121" cy="5943600"/>
        </p:xfrm>
        <a:graphic>
          <a:graphicData uri="http://schemas.openxmlformats.org/drawingml/2006/table">
            <a:tbl>
              <a:tblPr firstRow="1" bandRow="1">
                <a:tableStyleId>{5940675A-B579-460E-94D1-54222C63F5DA}</a:tableStyleId>
              </a:tblPr>
              <a:tblGrid>
                <a:gridCol w="4364121">
                  <a:extLst>
                    <a:ext uri="{9D8B030D-6E8A-4147-A177-3AD203B41FA5}">
                      <a16:colId xmlns:a16="http://schemas.microsoft.com/office/drawing/2014/main" val="2755974680"/>
                    </a:ext>
                  </a:extLst>
                </a:gridCol>
              </a:tblGrid>
              <a:tr h="5869067">
                <a:tc>
                  <a:txBody>
                    <a:bodyPr/>
                    <a:lstStyle/>
                    <a:p>
                      <a:r>
                        <a:rPr lang="en-GB" sz="1600" dirty="0">
                          <a:latin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tc>
                <a:extLst>
                  <a:ext uri="{0D108BD9-81ED-4DB2-BD59-A6C34878D82A}">
                    <a16:rowId xmlns:a16="http://schemas.microsoft.com/office/drawing/2014/main" val="221861352"/>
                  </a:ext>
                </a:extLst>
              </a:tr>
            </a:tbl>
          </a:graphicData>
        </a:graphic>
      </p:graphicFrame>
      <p:sp>
        <p:nvSpPr>
          <p:cNvPr id="22" name="TextBox 21">
            <a:extLst>
              <a:ext uri="{FF2B5EF4-FFF2-40B4-BE49-F238E27FC236}">
                <a16:creationId xmlns:a16="http://schemas.microsoft.com/office/drawing/2014/main" id="{DF56407F-2823-4517-B453-835FCCCB7242}"/>
              </a:ext>
            </a:extLst>
          </p:cNvPr>
          <p:cNvSpPr txBox="1"/>
          <p:nvPr/>
        </p:nvSpPr>
        <p:spPr>
          <a:xfrm>
            <a:off x="3372526" y="1775188"/>
            <a:ext cx="1072341"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500" u="sng" dirty="0">
                <a:latin typeface="Comic Sans MS" panose="030F0702030302020204" pitchFamily="66" charset="0"/>
              </a:rPr>
              <a:t>What other things</a:t>
            </a:r>
          </a:p>
          <a:p>
            <a:pPr algn="ctr"/>
            <a:r>
              <a:rPr lang="en-GB" sz="500" u="sng" dirty="0">
                <a:latin typeface="Comic Sans MS" panose="030F0702030302020204" pitchFamily="66" charset="0"/>
              </a:rPr>
              <a:t>could you include?</a:t>
            </a: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500" u="sng" dirty="0">
              <a:latin typeface="Comic Sans MS" panose="030F0702030302020204" pitchFamily="66" charset="0"/>
            </a:endParaRPr>
          </a:p>
          <a:p>
            <a:pPr algn="ctr"/>
            <a:endParaRPr lang="en-GB" sz="1100" b="1" u="sng" dirty="0">
              <a:latin typeface="Comic Sans MS" panose="030F0702030302020204" pitchFamily="66" charset="0"/>
            </a:endParaRPr>
          </a:p>
        </p:txBody>
      </p:sp>
      <p:sp>
        <p:nvSpPr>
          <p:cNvPr id="2" name="Explosion 1 1"/>
          <p:cNvSpPr/>
          <p:nvPr/>
        </p:nvSpPr>
        <p:spPr>
          <a:xfrm>
            <a:off x="3137848" y="589891"/>
            <a:ext cx="944462" cy="6579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Comic Sans MS" panose="030F0702030302020204" pitchFamily="66" charset="0"/>
              </a:rPr>
              <a:t>Worth 2 tasks</a:t>
            </a:r>
          </a:p>
        </p:txBody>
      </p:sp>
    </p:spTree>
    <p:extLst>
      <p:ext uri="{BB962C8B-B14F-4D97-AF65-F5344CB8AC3E}">
        <p14:creationId xmlns:p14="http://schemas.microsoft.com/office/powerpoint/2010/main" val="5985380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921</TotalTime>
  <Words>2352</Words>
  <Application>Microsoft Office PowerPoint</Application>
  <PresentationFormat>On-screen Show (4:3)</PresentationFormat>
  <Paragraphs>780</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Comic Sans MS</vt:lpstr>
      <vt:lpstr>Office Theme</vt:lpstr>
      <vt:lpstr>C1000-c1500 5 a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C1500-c1700 5 a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C1700-c1900 5 a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C1900-Present 5 a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Johnston</dc:creator>
  <cp:lastModifiedBy>Katy Dewsnap</cp:lastModifiedBy>
  <cp:revision>123</cp:revision>
  <cp:lastPrinted>2018-09-13T14:29:22Z</cp:lastPrinted>
  <dcterms:created xsi:type="dcterms:W3CDTF">2018-08-10T21:28:10Z</dcterms:created>
  <dcterms:modified xsi:type="dcterms:W3CDTF">2023-10-12T18:14:07Z</dcterms:modified>
</cp:coreProperties>
</file>