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9" r:id="rId2"/>
    <p:sldId id="256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E79"/>
    <a:srgbClr val="CB9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/>
    <p:restoredTop sz="94595"/>
  </p:normalViewPr>
  <p:slideViewPr>
    <p:cSldViewPr snapToGrid="0" snapToObjects="1">
      <p:cViewPr varScale="1">
        <p:scale>
          <a:sx n="69" d="100"/>
          <a:sy n="69" d="100"/>
        </p:scale>
        <p:origin x="124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A54CA-5B41-6E46-BB8A-4A0C8912E24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1281A-E726-4A41-A991-4404168BB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69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580C-A22A-0743-8121-912176CEC710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12B8-3A9A-9141-9234-8A4CD3F832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580C-A22A-0743-8121-912176CEC710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12B8-3A9A-9141-9234-8A4CD3F832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580C-A22A-0743-8121-912176CEC710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12B8-3A9A-9141-9234-8A4CD3F832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580C-A22A-0743-8121-912176CEC710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12B8-3A9A-9141-9234-8A4CD3F832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580C-A22A-0743-8121-912176CEC710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12B8-3A9A-9141-9234-8A4CD3F832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580C-A22A-0743-8121-912176CEC710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12B8-3A9A-9141-9234-8A4CD3F832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580C-A22A-0743-8121-912176CEC710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12B8-3A9A-9141-9234-8A4CD3F832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580C-A22A-0743-8121-912176CEC710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12B8-3A9A-9141-9234-8A4CD3F832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580C-A22A-0743-8121-912176CEC710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12B8-3A9A-9141-9234-8A4CD3F832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580C-A22A-0743-8121-912176CEC710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12B8-3A9A-9141-9234-8A4CD3F832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580C-A22A-0743-8121-912176CEC710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12B8-3A9A-9141-9234-8A4CD3F832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2580C-A22A-0743-8121-912176CEC710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612B8-3A9A-9141-9234-8A4CD3F83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48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3539" t="12405" r="5224" b="15625"/>
          <a:stretch/>
        </p:blipFill>
        <p:spPr>
          <a:xfrm>
            <a:off x="124690" y="138545"/>
            <a:ext cx="9829690" cy="558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17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-52253" y="-26126"/>
            <a:ext cx="1593669" cy="6885651"/>
            <a:chOff x="-52253" y="-26126"/>
            <a:chExt cx="1593669" cy="6885651"/>
          </a:xfrm>
        </p:grpSpPr>
        <p:sp>
          <p:nvSpPr>
            <p:cNvPr id="12" name="TextBox 11"/>
            <p:cNvSpPr txBox="1"/>
            <p:nvPr/>
          </p:nvSpPr>
          <p:spPr>
            <a:xfrm>
              <a:off x="-631" y="5451447"/>
              <a:ext cx="1476106" cy="140807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GB" sz="1200" b="1" dirty="0"/>
                <a:t>Paragraph Three</a:t>
              </a:r>
            </a:p>
            <a:p>
              <a:pPr marL="90488" indent="-90488">
                <a:spcAft>
                  <a:spcPts val="300"/>
                </a:spcAft>
                <a:buFont typeface="Arial" charset="0"/>
                <a:buChar char="•"/>
              </a:pPr>
              <a:r>
                <a:rPr lang="en-GB" sz="1100" dirty="0"/>
                <a:t>Introduce the third event</a:t>
              </a:r>
            </a:p>
            <a:p>
              <a:pPr marL="90488" indent="-90488">
                <a:spcAft>
                  <a:spcPts val="300"/>
                </a:spcAft>
                <a:buFont typeface="Arial" charset="0"/>
                <a:buChar char="•"/>
              </a:pPr>
              <a:r>
                <a:rPr lang="en-GB" sz="1100" dirty="0"/>
                <a:t>Explain using specific detail (dates/facts)</a:t>
              </a:r>
            </a:p>
            <a:p>
              <a:pPr marL="90488" indent="-90488">
                <a:spcAft>
                  <a:spcPts val="300"/>
                </a:spcAft>
                <a:buFont typeface="Arial" charset="0"/>
                <a:buChar char="•"/>
              </a:pPr>
              <a:r>
                <a:rPr lang="en-GB" sz="1100" dirty="0"/>
                <a:t>Use analytical phrases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-10740" y="3666416"/>
              <a:ext cx="1476106" cy="1785104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GB" sz="1200" b="1" dirty="0"/>
                <a:t>Paragraph Two</a:t>
              </a:r>
            </a:p>
            <a:p>
              <a:pPr marL="90488" indent="-90488">
                <a:spcAft>
                  <a:spcPts val="300"/>
                </a:spcAft>
                <a:buFont typeface="Arial" charset="0"/>
                <a:buChar char="•"/>
              </a:pPr>
              <a:r>
                <a:rPr lang="en-GB" sz="1100" dirty="0"/>
                <a:t>Introduce the second event</a:t>
              </a:r>
            </a:p>
            <a:p>
              <a:pPr marL="90488" indent="-90488">
                <a:spcAft>
                  <a:spcPts val="300"/>
                </a:spcAft>
                <a:buFont typeface="Arial" charset="0"/>
                <a:buChar char="•"/>
              </a:pPr>
              <a:r>
                <a:rPr lang="en-GB" sz="1100" dirty="0"/>
                <a:t>Explain using specific detail (dates/facts)</a:t>
              </a:r>
            </a:p>
            <a:p>
              <a:pPr marL="90488" indent="-90488">
                <a:spcAft>
                  <a:spcPts val="300"/>
                </a:spcAft>
                <a:buFont typeface="Arial" charset="0"/>
                <a:buChar char="•"/>
              </a:pPr>
              <a:r>
                <a:rPr lang="en-GB" sz="1100" dirty="0"/>
                <a:t>Use analytical phrases </a:t>
              </a:r>
              <a:r>
                <a:rPr lang="en-GB" sz="1100" i="1" dirty="0"/>
                <a:t>‘as a result’</a:t>
              </a:r>
            </a:p>
            <a:p>
              <a:pPr marL="90488" indent="-90488">
                <a:spcAft>
                  <a:spcPts val="300"/>
                </a:spcAft>
                <a:buFont typeface="Arial" charset="0"/>
                <a:buChar char="•"/>
              </a:pPr>
              <a:r>
                <a:rPr lang="en-GB" sz="1100" dirty="0"/>
                <a:t>Make a link to the next event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-7160" y="1881312"/>
              <a:ext cx="1476106" cy="1785104"/>
            </a:xfrm>
            <a:prstGeom prst="rect">
              <a:avLst/>
            </a:prstGeom>
            <a:solidFill>
              <a:srgbClr val="FF7E79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GB" sz="1200" b="1" dirty="0"/>
                <a:t>Paragraph One</a:t>
              </a:r>
            </a:p>
            <a:p>
              <a:pPr marL="90488" indent="-90488">
                <a:spcAft>
                  <a:spcPts val="300"/>
                </a:spcAft>
                <a:buFont typeface="Arial" charset="0"/>
                <a:buChar char="•"/>
              </a:pPr>
              <a:r>
                <a:rPr lang="en-GB" sz="1100" dirty="0"/>
                <a:t>Introduce the first event</a:t>
              </a:r>
            </a:p>
            <a:p>
              <a:pPr marL="90488" indent="-90488">
                <a:spcAft>
                  <a:spcPts val="300"/>
                </a:spcAft>
                <a:buFont typeface="Arial" charset="0"/>
                <a:buChar char="•"/>
              </a:pPr>
              <a:r>
                <a:rPr lang="en-GB" sz="1100" dirty="0"/>
                <a:t>Explain using specific detail (dates/facts)</a:t>
              </a:r>
            </a:p>
            <a:p>
              <a:pPr marL="90488" indent="-90488">
                <a:spcAft>
                  <a:spcPts val="300"/>
                </a:spcAft>
                <a:buFont typeface="Arial" charset="0"/>
                <a:buChar char="•"/>
              </a:pPr>
              <a:r>
                <a:rPr lang="en-GB" sz="1100" dirty="0"/>
                <a:t>Use analytical phrases ‘</a:t>
              </a:r>
              <a:r>
                <a:rPr lang="en-GB" sz="1100" i="1" dirty="0"/>
                <a:t>this led to’</a:t>
              </a:r>
            </a:p>
            <a:p>
              <a:pPr marL="90488" indent="-90488">
                <a:spcAft>
                  <a:spcPts val="300"/>
                </a:spcAft>
                <a:buFont typeface="Arial" charset="0"/>
                <a:buChar char="•"/>
              </a:pPr>
              <a:r>
                <a:rPr lang="en-GB" sz="1100" dirty="0"/>
                <a:t>Make a link to the next event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125773">
              <a:off x="1090539" y="246857"/>
              <a:ext cx="335076" cy="324789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4" name="Rectangle 3"/>
            <p:cNvSpPr/>
            <p:nvPr/>
          </p:nvSpPr>
          <p:spPr>
            <a:xfrm>
              <a:off x="0" y="1"/>
              <a:ext cx="1476104" cy="68580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-52253" y="-26126"/>
              <a:ext cx="1593669" cy="307777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/>
                <a:t>Narrative Question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1" y="237810"/>
              <a:ext cx="1468947" cy="1615827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GB" sz="1200" b="1" dirty="0"/>
                <a:t>Guidance</a:t>
              </a:r>
            </a:p>
            <a:p>
              <a:pPr algn="ctr">
                <a:spcAft>
                  <a:spcPts val="300"/>
                </a:spcAft>
              </a:pPr>
              <a:r>
                <a:rPr lang="en-GB" sz="1100" b="1" dirty="0">
                  <a:solidFill>
                    <a:srgbClr val="FF0000"/>
                  </a:solidFill>
                </a:rPr>
                <a:t>Chrono</a:t>
              </a:r>
              <a:r>
                <a:rPr lang="en-GB" sz="1100" b="1" dirty="0">
                  <a:solidFill>
                    <a:srgbClr val="00B050"/>
                  </a:solidFill>
                </a:rPr>
                <a:t>Link!</a:t>
              </a:r>
            </a:p>
            <a:p>
              <a:pPr marL="90488" indent="-90488">
                <a:spcAft>
                  <a:spcPts val="300"/>
                </a:spcAft>
                <a:buFont typeface="Arial" charset="0"/>
                <a:buChar char="•"/>
              </a:pPr>
              <a:r>
                <a:rPr lang="en-GB" sz="1100" dirty="0">
                  <a:solidFill>
                    <a:srgbClr val="FF0000"/>
                  </a:solidFill>
                </a:rPr>
                <a:t>Sort your events paragraphs into chronological order</a:t>
              </a:r>
            </a:p>
            <a:p>
              <a:pPr marL="90488" indent="-90488">
                <a:spcAft>
                  <a:spcPts val="300"/>
                </a:spcAft>
                <a:buFont typeface="Arial" charset="0"/>
                <a:buChar char="•"/>
              </a:pPr>
              <a:r>
                <a:rPr lang="en-GB" sz="1100" dirty="0">
                  <a:solidFill>
                    <a:srgbClr val="00B050"/>
                  </a:solidFill>
                </a:rPr>
                <a:t>Link each together!</a:t>
              </a:r>
            </a:p>
            <a:p>
              <a:pPr algn="ctr">
                <a:spcAft>
                  <a:spcPts val="300"/>
                </a:spcAft>
              </a:pPr>
              <a:r>
                <a:rPr lang="en-GB" sz="1100" dirty="0"/>
                <a:t>Tick off each box as you go through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50918" y="3461766"/>
              <a:ext cx="150226" cy="15675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46871" y="5246870"/>
              <a:ext cx="150226" cy="15675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243607" y="6646407"/>
              <a:ext cx="150226" cy="15675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08191" y="1640856"/>
              <a:ext cx="228210" cy="170937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</p:grpSp>
      <p:grpSp>
        <p:nvGrpSpPr>
          <p:cNvPr id="74" name="Group 73"/>
          <p:cNvGrpSpPr/>
          <p:nvPr/>
        </p:nvGrpSpPr>
        <p:grpSpPr>
          <a:xfrm>
            <a:off x="3195406" y="79809"/>
            <a:ext cx="1593669" cy="6644975"/>
            <a:chOff x="-50800" y="-27651"/>
            <a:chExt cx="1593669" cy="6644975"/>
          </a:xfrm>
        </p:grpSpPr>
        <p:sp>
          <p:nvSpPr>
            <p:cNvPr id="75" name="TextBox 74"/>
            <p:cNvSpPr txBox="1"/>
            <p:nvPr/>
          </p:nvSpPr>
          <p:spPr>
            <a:xfrm>
              <a:off x="-8084" y="4247444"/>
              <a:ext cx="1476106" cy="2369880"/>
            </a:xfrm>
            <a:prstGeom prst="rect">
              <a:avLst/>
            </a:prstGeom>
            <a:solidFill>
              <a:srgbClr val="CB9BDB"/>
            </a:solidFill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GB" sz="1200" b="1" dirty="0"/>
                <a:t>Paragraph Two</a:t>
              </a:r>
            </a:p>
            <a:p>
              <a:pPr marL="90488" indent="-90488">
                <a:spcAft>
                  <a:spcPts val="600"/>
                </a:spcAft>
                <a:buFont typeface="Arial" charset="0"/>
                <a:buChar char="•"/>
              </a:pPr>
              <a:r>
                <a:rPr lang="en-GB" sz="1100" dirty="0"/>
                <a:t>Identify your second consequence </a:t>
              </a:r>
              <a:br>
                <a:rPr lang="en-GB" sz="1100" dirty="0"/>
              </a:br>
              <a:r>
                <a:rPr lang="en-GB" sz="1100" dirty="0"/>
                <a:t>‘</a:t>
              </a:r>
              <a:r>
                <a:rPr lang="en-GB" sz="1100" i="1" dirty="0"/>
                <a:t>A further consequence of</a:t>
              </a:r>
              <a:r>
                <a:rPr lang="is-IS" sz="1100" i="1" dirty="0"/>
                <a:t>..... ...was...</a:t>
              </a:r>
              <a:endParaRPr lang="en-GB" sz="1100" i="1" dirty="0"/>
            </a:p>
            <a:p>
              <a:pPr marL="90488" indent="-90488">
                <a:spcAft>
                  <a:spcPts val="600"/>
                </a:spcAft>
                <a:buFont typeface="Arial" charset="0"/>
                <a:buChar char="•"/>
              </a:pPr>
              <a:r>
                <a:rPr lang="en-GB" sz="1100" dirty="0"/>
                <a:t>Give </a:t>
              </a:r>
              <a:r>
                <a:rPr lang="en-GB" sz="1100" b="1" u="sng" dirty="0"/>
                <a:t>two</a:t>
              </a:r>
              <a:r>
                <a:rPr lang="en-GB" sz="1100" dirty="0"/>
                <a:t> pieces of specific evidence to explain your point.</a:t>
              </a:r>
            </a:p>
            <a:p>
              <a:pPr marL="90488" indent="-90488">
                <a:spcAft>
                  <a:spcPts val="600"/>
                </a:spcAft>
                <a:buFont typeface="Arial" charset="0"/>
                <a:buChar char="•"/>
              </a:pPr>
              <a:r>
                <a:rPr lang="en-GB" sz="1100" dirty="0"/>
                <a:t>Use analytical language such as  ‘</a:t>
              </a:r>
              <a:r>
                <a:rPr lang="en-GB" sz="1100" i="1" dirty="0"/>
                <a:t>therefore’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0988" y="2046842"/>
              <a:ext cx="1476106" cy="22006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GB" sz="1200" b="1" dirty="0"/>
                <a:t>Paragraph One</a:t>
              </a:r>
            </a:p>
            <a:p>
              <a:pPr marL="90488" indent="-90488">
                <a:spcAft>
                  <a:spcPts val="600"/>
                </a:spcAft>
                <a:buFont typeface="Arial" charset="0"/>
                <a:buChar char="•"/>
              </a:pPr>
              <a:r>
                <a:rPr lang="en-GB" sz="1100" dirty="0"/>
                <a:t>Identify your first consequence </a:t>
              </a:r>
              <a:br>
                <a:rPr lang="en-GB" sz="1100" dirty="0"/>
              </a:br>
              <a:r>
                <a:rPr lang="en-GB" sz="1100" dirty="0"/>
                <a:t>‘</a:t>
              </a:r>
              <a:r>
                <a:rPr lang="en-GB" sz="1100" i="1" dirty="0"/>
                <a:t>One consequence of</a:t>
              </a:r>
              <a:r>
                <a:rPr lang="is-IS" sz="1100" i="1" dirty="0"/>
                <a:t>…..was...’</a:t>
              </a:r>
              <a:endParaRPr lang="en-GB" sz="1100" i="1" dirty="0"/>
            </a:p>
            <a:p>
              <a:pPr marL="90488" indent="-90488">
                <a:spcAft>
                  <a:spcPts val="600"/>
                </a:spcAft>
                <a:buFont typeface="Arial" charset="0"/>
                <a:buChar char="•"/>
              </a:pPr>
              <a:r>
                <a:rPr lang="en-GB" sz="1100" dirty="0"/>
                <a:t>Give </a:t>
              </a:r>
              <a:r>
                <a:rPr lang="en-GB" sz="1100" b="1" u="sng" dirty="0"/>
                <a:t>two</a:t>
              </a:r>
              <a:r>
                <a:rPr lang="en-GB" sz="1100" dirty="0"/>
                <a:t> pieces of specific evidence to explain your point.</a:t>
              </a:r>
            </a:p>
            <a:p>
              <a:pPr marL="90488" indent="-90488">
                <a:spcAft>
                  <a:spcPts val="600"/>
                </a:spcAft>
                <a:buFont typeface="Arial" charset="0"/>
                <a:buChar char="•"/>
              </a:pPr>
              <a:r>
                <a:rPr lang="en-GB" sz="1100" dirty="0"/>
                <a:t>Use analytical language such as  ‘</a:t>
              </a:r>
              <a:r>
                <a:rPr lang="en-GB" sz="1100" i="1" dirty="0"/>
                <a:t>this led to’</a:t>
              </a:r>
            </a:p>
          </p:txBody>
        </p:sp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125773">
              <a:off x="1117392" y="410432"/>
              <a:ext cx="335076" cy="324789"/>
            </a:xfrm>
            <a:prstGeom prst="rect">
              <a:avLst/>
            </a:prstGeom>
          </p:spPr>
        </p:pic>
        <p:sp>
          <p:nvSpPr>
            <p:cNvPr id="78" name="Rectangle 77"/>
            <p:cNvSpPr/>
            <p:nvPr/>
          </p:nvSpPr>
          <p:spPr>
            <a:xfrm>
              <a:off x="1453" y="-1524"/>
              <a:ext cx="1476104" cy="661884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-50800" y="-27651"/>
              <a:ext cx="15936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/>
                <a:t>Consequence Question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0651" y="431015"/>
              <a:ext cx="1468947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GB" sz="1200" b="1" dirty="0"/>
                <a:t>Guidance</a:t>
              </a:r>
            </a:p>
            <a:p>
              <a:pPr algn="ctr">
                <a:spcAft>
                  <a:spcPts val="300"/>
                </a:spcAft>
              </a:pPr>
              <a:r>
                <a:rPr lang="en-GB" sz="1100" b="1" dirty="0">
                  <a:solidFill>
                    <a:srgbClr val="002060"/>
                  </a:solidFill>
                </a:rPr>
                <a:t>Identify</a:t>
              </a:r>
              <a:r>
                <a:rPr lang="en-GB" sz="1100" b="1" dirty="0">
                  <a:solidFill>
                    <a:srgbClr val="FF0000"/>
                  </a:solidFill>
                </a:rPr>
                <a:t> </a:t>
              </a:r>
              <a:r>
                <a:rPr lang="en-GB" sz="1100" b="1" dirty="0"/>
                <a:t>&amp;</a:t>
              </a:r>
              <a:r>
                <a:rPr lang="en-GB" sz="1100" b="1" dirty="0">
                  <a:solidFill>
                    <a:srgbClr val="FF0000"/>
                  </a:solidFill>
                </a:rPr>
                <a:t> </a:t>
              </a:r>
              <a:r>
                <a:rPr lang="en-GB" sz="1100" b="1" dirty="0">
                  <a:solidFill>
                    <a:srgbClr val="C00000"/>
                  </a:solidFill>
                </a:rPr>
                <a:t>Explain</a:t>
              </a:r>
            </a:p>
            <a:p>
              <a:pPr marL="90488" indent="-90488">
                <a:spcAft>
                  <a:spcPts val="300"/>
                </a:spcAft>
                <a:buFont typeface="Arial" charset="0"/>
                <a:buChar char="•"/>
              </a:pPr>
              <a:r>
                <a:rPr lang="en-GB" sz="1100" dirty="0">
                  <a:solidFill>
                    <a:srgbClr val="002060"/>
                  </a:solidFill>
                </a:rPr>
                <a:t>Cleary identify </a:t>
              </a:r>
              <a:r>
                <a:rPr lang="en-GB" sz="1100" b="1" u="sng" dirty="0">
                  <a:solidFill>
                    <a:srgbClr val="002060"/>
                  </a:solidFill>
                </a:rPr>
                <a:t>two </a:t>
              </a:r>
              <a:r>
                <a:rPr lang="en-GB" sz="1100" dirty="0">
                  <a:solidFill>
                    <a:srgbClr val="002060"/>
                  </a:solidFill>
                </a:rPr>
                <a:t>consequences</a:t>
              </a:r>
            </a:p>
            <a:p>
              <a:pPr marL="90488" indent="-90488">
                <a:spcAft>
                  <a:spcPts val="300"/>
                </a:spcAft>
                <a:buFont typeface="Arial" charset="0"/>
                <a:buChar char="•"/>
              </a:pPr>
              <a:r>
                <a:rPr lang="en-GB" sz="1100" dirty="0">
                  <a:solidFill>
                    <a:srgbClr val="C00000"/>
                  </a:solidFill>
                </a:rPr>
                <a:t>Explain each using examples and detail</a:t>
              </a:r>
            </a:p>
            <a:p>
              <a:pPr algn="ctr">
                <a:spcAft>
                  <a:spcPts val="300"/>
                </a:spcAft>
              </a:pPr>
              <a:r>
                <a:rPr lang="en-GB" sz="1100" dirty="0"/>
                <a:t>Tick off each box as you go through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261340" y="3992868"/>
              <a:ext cx="150226" cy="1567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261340" y="6369669"/>
              <a:ext cx="150226" cy="1567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09644" y="1639331"/>
              <a:ext cx="228210" cy="170937"/>
            </a:xfrm>
            <a:prstGeom prst="rect">
              <a:avLst/>
            </a:prstGeom>
          </p:spPr>
        </p:pic>
      </p:grpSp>
      <p:grpSp>
        <p:nvGrpSpPr>
          <p:cNvPr id="96" name="Group 95"/>
          <p:cNvGrpSpPr/>
          <p:nvPr/>
        </p:nvGrpSpPr>
        <p:grpSpPr>
          <a:xfrm>
            <a:off x="7001164" y="11176"/>
            <a:ext cx="1593669" cy="6850554"/>
            <a:chOff x="-50800" y="-14951"/>
            <a:chExt cx="1593669" cy="6850554"/>
          </a:xfrm>
        </p:grpSpPr>
        <p:sp>
          <p:nvSpPr>
            <p:cNvPr id="97" name="TextBox 96"/>
            <p:cNvSpPr txBox="1"/>
            <p:nvPr/>
          </p:nvSpPr>
          <p:spPr>
            <a:xfrm>
              <a:off x="1452" y="4881222"/>
              <a:ext cx="1476106" cy="195438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GB" sz="1200" b="1" dirty="0"/>
                <a:t>Paragraph Two</a:t>
              </a:r>
            </a:p>
            <a:p>
              <a:pPr marL="90488" indent="-90488">
                <a:spcAft>
                  <a:spcPts val="600"/>
                </a:spcAft>
                <a:buFont typeface="Arial" charset="0"/>
                <a:buChar char="•"/>
              </a:pPr>
              <a:r>
                <a:rPr lang="en-GB" sz="1100" dirty="0"/>
                <a:t>Explain your second reason it was important </a:t>
              </a:r>
              <a:br>
                <a:rPr lang="en-GB" sz="1100" dirty="0"/>
              </a:br>
              <a:r>
                <a:rPr lang="en-GB" sz="1100" dirty="0"/>
                <a:t>‘</a:t>
              </a:r>
              <a:r>
                <a:rPr lang="en-GB" sz="1100" i="1" dirty="0"/>
                <a:t>A second reason </a:t>
              </a:r>
              <a:r>
                <a:rPr lang="is-IS" sz="1100" i="1" dirty="0"/>
                <a:t>...was important is...</a:t>
              </a:r>
              <a:r>
                <a:rPr lang="en-GB" sz="1100" i="1" dirty="0"/>
                <a:t>’</a:t>
              </a:r>
            </a:p>
            <a:p>
              <a:pPr marL="90488" indent="-90488">
                <a:spcAft>
                  <a:spcPts val="600"/>
                </a:spcAft>
                <a:buFont typeface="Arial" charset="0"/>
                <a:buChar char="•"/>
              </a:pPr>
              <a:r>
                <a:rPr lang="en-GB" sz="1100" dirty="0"/>
                <a:t>Give </a:t>
              </a:r>
              <a:r>
                <a:rPr lang="en-GB" sz="1100" b="1" u="sng" dirty="0"/>
                <a:t>two</a:t>
              </a:r>
              <a:r>
                <a:rPr lang="en-GB" sz="1100" dirty="0"/>
                <a:t> pieces of specific evidence </a:t>
              </a:r>
              <a:br>
                <a:rPr lang="en-GB" sz="1100" dirty="0"/>
              </a:br>
              <a:r>
                <a:rPr lang="en-GB" sz="1100" dirty="0"/>
                <a:t>to explain your </a:t>
              </a:r>
              <a:br>
                <a:rPr lang="en-GB" sz="1100" dirty="0"/>
              </a:br>
              <a:r>
                <a:rPr lang="en-GB" sz="1100" dirty="0"/>
                <a:t>point.</a:t>
              </a: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-50800" y="-14951"/>
              <a:ext cx="1593669" cy="6850554"/>
              <a:chOff x="-50800" y="-27651"/>
              <a:chExt cx="1593669" cy="6850554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2785" y="2914141"/>
                <a:ext cx="1476106" cy="195438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GB" sz="1200" b="1" dirty="0"/>
                  <a:t>Paragraph One</a:t>
                </a:r>
              </a:p>
              <a:p>
                <a:pPr marL="90488" indent="-90488">
                  <a:spcAft>
                    <a:spcPts val="600"/>
                  </a:spcAft>
                  <a:buFont typeface="Arial" charset="0"/>
                  <a:buChar char="•"/>
                </a:pPr>
                <a:r>
                  <a:rPr lang="en-GB" sz="1100" dirty="0"/>
                  <a:t>Explain your first reason it was important </a:t>
                </a:r>
                <a:br>
                  <a:rPr lang="en-GB" sz="1100" dirty="0"/>
                </a:br>
                <a:r>
                  <a:rPr lang="en-GB" sz="1100" dirty="0"/>
                  <a:t>‘</a:t>
                </a:r>
                <a:r>
                  <a:rPr lang="en-GB" sz="1100" i="1" dirty="0"/>
                  <a:t>One reason</a:t>
                </a:r>
                <a:r>
                  <a:rPr lang="is-IS" sz="1100" i="1" dirty="0"/>
                  <a:t>…..was important is.....</a:t>
                </a:r>
                <a:r>
                  <a:rPr lang="en-GB" sz="1100" i="1" dirty="0"/>
                  <a:t>’</a:t>
                </a:r>
              </a:p>
              <a:p>
                <a:pPr marL="90488" indent="-90488">
                  <a:spcAft>
                    <a:spcPts val="600"/>
                  </a:spcAft>
                  <a:buFont typeface="Arial" charset="0"/>
                  <a:buChar char="•"/>
                </a:pPr>
                <a:r>
                  <a:rPr lang="en-GB" sz="1100" dirty="0"/>
                  <a:t>Give </a:t>
                </a:r>
                <a:r>
                  <a:rPr lang="en-GB" sz="1100" b="1" u="sng" dirty="0"/>
                  <a:t>two</a:t>
                </a:r>
                <a:r>
                  <a:rPr lang="en-GB" sz="1100" dirty="0"/>
                  <a:t> pieces of specific evidence </a:t>
                </a:r>
                <a:br>
                  <a:rPr lang="en-GB" sz="1100" dirty="0"/>
                </a:br>
                <a:r>
                  <a:rPr lang="en-GB" sz="1100" dirty="0"/>
                  <a:t>to explain your </a:t>
                </a:r>
                <a:br>
                  <a:rPr lang="en-GB" sz="1100" dirty="0"/>
                </a:br>
                <a:r>
                  <a:rPr lang="en-GB" sz="1100" dirty="0"/>
                  <a:t>point.</a:t>
                </a: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10988" y="2046842"/>
                <a:ext cx="1476106" cy="86177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GB" sz="1200" b="1" dirty="0"/>
                  <a:t>Introduction</a:t>
                </a:r>
              </a:p>
              <a:p>
                <a:pPr marL="90488" indent="-90488">
                  <a:spcAft>
                    <a:spcPts val="600"/>
                  </a:spcAft>
                  <a:buFont typeface="Arial" charset="0"/>
                  <a:buChar char="•"/>
                </a:pPr>
                <a:r>
                  <a:rPr lang="en-GB" sz="1100" dirty="0"/>
                  <a:t>Briefly introduce the event/person in a </a:t>
                </a:r>
                <a:br>
                  <a:rPr lang="en-GB" sz="1100" dirty="0"/>
                </a:br>
                <a:r>
                  <a:rPr lang="en-GB" sz="1100" dirty="0"/>
                  <a:t>sentence or two</a:t>
                </a:r>
              </a:p>
            </p:txBody>
          </p:sp>
          <p:pic>
            <p:nvPicPr>
              <p:cNvPr id="102" name="Picture 10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125773">
                <a:off x="1117392" y="410432"/>
                <a:ext cx="335076" cy="324789"/>
              </a:xfrm>
              <a:prstGeom prst="rect">
                <a:avLst/>
              </a:prstGeom>
            </p:spPr>
          </p:pic>
          <p:sp>
            <p:nvSpPr>
              <p:cNvPr id="103" name="Rectangle 102"/>
              <p:cNvSpPr/>
              <p:nvPr/>
            </p:nvSpPr>
            <p:spPr>
              <a:xfrm>
                <a:off x="1453" y="-1524"/>
                <a:ext cx="1476104" cy="682442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-50800" y="-27651"/>
                <a:ext cx="15936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/>
                  <a:t>Importance Question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0651" y="431015"/>
                <a:ext cx="1468947" cy="1615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300"/>
                  </a:spcAft>
                </a:pPr>
                <a:r>
                  <a:rPr lang="en-GB" sz="1200" b="1" dirty="0"/>
                  <a:t>Guidance</a:t>
                </a:r>
              </a:p>
              <a:p>
                <a:pPr algn="ctr">
                  <a:spcAft>
                    <a:spcPts val="300"/>
                  </a:spcAft>
                </a:pPr>
                <a:r>
                  <a:rPr lang="en-GB" sz="1100" b="1" dirty="0">
                    <a:solidFill>
                      <a:srgbClr val="002060"/>
                    </a:solidFill>
                  </a:rPr>
                  <a:t>Identify</a:t>
                </a:r>
                <a:r>
                  <a:rPr lang="en-GB" sz="1100" b="1" dirty="0">
                    <a:solidFill>
                      <a:srgbClr val="FF0000"/>
                    </a:solidFill>
                  </a:rPr>
                  <a:t> </a:t>
                </a:r>
                <a:r>
                  <a:rPr lang="en-GB" sz="1100" b="1" dirty="0"/>
                  <a:t>&amp;</a:t>
                </a:r>
                <a:r>
                  <a:rPr lang="en-GB" sz="1100" b="1" dirty="0">
                    <a:solidFill>
                      <a:srgbClr val="FF0000"/>
                    </a:solidFill>
                  </a:rPr>
                  <a:t> </a:t>
                </a:r>
                <a:r>
                  <a:rPr lang="en-GB" sz="1100" b="1" dirty="0">
                    <a:solidFill>
                      <a:srgbClr val="C00000"/>
                    </a:solidFill>
                  </a:rPr>
                  <a:t>Explain</a:t>
                </a:r>
              </a:p>
              <a:p>
                <a:pPr marL="90488" indent="-90488">
                  <a:spcAft>
                    <a:spcPts val="300"/>
                  </a:spcAft>
                  <a:buFont typeface="Arial" charset="0"/>
                  <a:buChar char="•"/>
                </a:pPr>
                <a:r>
                  <a:rPr lang="en-GB" sz="1100" dirty="0">
                    <a:solidFill>
                      <a:srgbClr val="002060"/>
                    </a:solidFill>
                  </a:rPr>
                  <a:t>Choose </a:t>
                </a:r>
                <a:r>
                  <a:rPr lang="en-GB" sz="1100" b="1" u="sng" dirty="0">
                    <a:solidFill>
                      <a:srgbClr val="002060"/>
                    </a:solidFill>
                  </a:rPr>
                  <a:t>two</a:t>
                </a:r>
                <a:r>
                  <a:rPr lang="en-GB" sz="1100" b="1" dirty="0">
                    <a:solidFill>
                      <a:srgbClr val="002060"/>
                    </a:solidFill>
                  </a:rPr>
                  <a:t> </a:t>
                </a:r>
                <a:r>
                  <a:rPr lang="en-GB" sz="1100" dirty="0">
                    <a:solidFill>
                      <a:srgbClr val="002060"/>
                    </a:solidFill>
                  </a:rPr>
                  <a:t>reasons it was important</a:t>
                </a:r>
              </a:p>
              <a:p>
                <a:pPr marL="90488" indent="-90488">
                  <a:spcAft>
                    <a:spcPts val="300"/>
                  </a:spcAft>
                  <a:buFont typeface="Arial" charset="0"/>
                  <a:buChar char="•"/>
                </a:pPr>
                <a:r>
                  <a:rPr lang="en-GB" sz="1100" dirty="0">
                    <a:solidFill>
                      <a:srgbClr val="C00000"/>
                    </a:solidFill>
                  </a:rPr>
                  <a:t>Explain each using examples and detail</a:t>
                </a:r>
              </a:p>
              <a:p>
                <a:pPr algn="ctr">
                  <a:spcAft>
                    <a:spcPts val="300"/>
                  </a:spcAft>
                </a:pPr>
                <a:r>
                  <a:rPr lang="en-GB" sz="1100" dirty="0"/>
                  <a:t>Tick off each box as you go through</a:t>
                </a: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1261340" y="2707852"/>
                <a:ext cx="150226" cy="1567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1261340" y="4608393"/>
                <a:ext cx="150226" cy="1567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56" name="Picture 15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9644" y="1817131"/>
                <a:ext cx="228210" cy="170937"/>
              </a:xfrm>
              <a:prstGeom prst="rect">
                <a:avLst/>
              </a:prstGeom>
            </p:spPr>
          </p:pic>
        </p:grpSp>
        <p:sp>
          <p:nvSpPr>
            <p:cNvPr id="99" name="Rectangle 98"/>
            <p:cNvSpPr/>
            <p:nvPr/>
          </p:nvSpPr>
          <p:spPr>
            <a:xfrm>
              <a:off x="1261340" y="6576893"/>
              <a:ext cx="150226" cy="1567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60955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183</Words>
  <Application>Microsoft Office PowerPoint</Application>
  <PresentationFormat>A4 Paper (210x297 mm)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Thornton</dc:creator>
  <cp:lastModifiedBy>Katy Dewsnap</cp:lastModifiedBy>
  <cp:revision>17</cp:revision>
  <dcterms:created xsi:type="dcterms:W3CDTF">2017-07-09T19:01:01Z</dcterms:created>
  <dcterms:modified xsi:type="dcterms:W3CDTF">2020-01-12T09:58:18Z</dcterms:modified>
</cp:coreProperties>
</file>