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F74962-15C3-4AD2-AD85-B7318AF1D3C5}"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4038955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F74962-15C3-4AD2-AD85-B7318AF1D3C5}"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247830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F74962-15C3-4AD2-AD85-B7318AF1D3C5}"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311557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F74962-15C3-4AD2-AD85-B7318AF1D3C5}"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432875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F74962-15C3-4AD2-AD85-B7318AF1D3C5}"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228490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F74962-15C3-4AD2-AD85-B7318AF1D3C5}"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405394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F74962-15C3-4AD2-AD85-B7318AF1D3C5}" type="datetimeFigureOut">
              <a:rPr lang="en-GB" smtClean="0"/>
              <a:t>09/10/2019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36792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F74962-15C3-4AD2-AD85-B7318AF1D3C5}" type="datetimeFigureOut">
              <a:rPr lang="en-GB" smtClean="0"/>
              <a:t>09/10/2019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182336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74962-15C3-4AD2-AD85-B7318AF1D3C5}" type="datetimeFigureOut">
              <a:rPr lang="en-GB" smtClean="0"/>
              <a:t>09/10/2019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358743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F74962-15C3-4AD2-AD85-B7318AF1D3C5}"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203021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F74962-15C3-4AD2-AD85-B7318AF1D3C5}"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64D73-4414-4960-A402-F3DF2E8B8959}" type="slidenum">
              <a:rPr lang="en-GB" smtClean="0"/>
              <a:t>‹#›</a:t>
            </a:fld>
            <a:endParaRPr lang="en-GB"/>
          </a:p>
        </p:txBody>
      </p:sp>
    </p:spTree>
    <p:extLst>
      <p:ext uri="{BB962C8B-B14F-4D97-AF65-F5344CB8AC3E}">
        <p14:creationId xmlns:p14="http://schemas.microsoft.com/office/powerpoint/2010/main" val="295107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74962-15C3-4AD2-AD85-B7318AF1D3C5}" type="datetimeFigureOut">
              <a:rPr lang="en-GB" smtClean="0"/>
              <a:t>09/10/2019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64D73-4414-4960-A402-F3DF2E8B8959}" type="slidenum">
              <a:rPr lang="en-GB" smtClean="0"/>
              <a:t>‹#›</a:t>
            </a:fld>
            <a:endParaRPr lang="en-GB"/>
          </a:p>
        </p:txBody>
      </p:sp>
    </p:spTree>
    <p:extLst>
      <p:ext uri="{BB962C8B-B14F-4D97-AF65-F5344CB8AC3E}">
        <p14:creationId xmlns:p14="http://schemas.microsoft.com/office/powerpoint/2010/main" val="3177410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Examiners Advice</a:t>
            </a:r>
            <a:endParaRPr lang="en-GB" dirty="0"/>
          </a:p>
        </p:txBody>
      </p:sp>
      <p:sp>
        <p:nvSpPr>
          <p:cNvPr id="3" name="Subtitle 2"/>
          <p:cNvSpPr>
            <a:spLocks noGrp="1"/>
          </p:cNvSpPr>
          <p:nvPr>
            <p:ph type="subTitle" idx="1"/>
          </p:nvPr>
        </p:nvSpPr>
        <p:spPr/>
        <p:txBody>
          <a:bodyPr/>
          <a:lstStyle/>
          <a:p>
            <a:r>
              <a:rPr lang="en-GB" dirty="0" smtClean="0"/>
              <a:t>2019</a:t>
            </a:r>
            <a:endParaRPr lang="en-GB" dirty="0"/>
          </a:p>
        </p:txBody>
      </p:sp>
    </p:spTree>
    <p:extLst>
      <p:ext uri="{BB962C8B-B14F-4D97-AF65-F5344CB8AC3E}">
        <p14:creationId xmlns:p14="http://schemas.microsoft.com/office/powerpoint/2010/main" val="228561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5" name="Rectangle 4"/>
          <p:cNvSpPr/>
          <p:nvPr/>
        </p:nvSpPr>
        <p:spPr>
          <a:xfrm>
            <a:off x="326571" y="197346"/>
            <a:ext cx="11312435" cy="4524315"/>
          </a:xfrm>
          <a:prstGeom prst="rect">
            <a:avLst/>
          </a:prstGeom>
        </p:spPr>
        <p:txBody>
          <a:bodyPr wrap="square">
            <a:spAutoFit/>
          </a:bodyPr>
          <a:lstStyle/>
          <a:p>
            <a:r>
              <a:rPr lang="en-GB" dirty="0" smtClean="0"/>
              <a:t>Paper Summary – American West</a:t>
            </a:r>
          </a:p>
          <a:p>
            <a:endParaRPr lang="en-GB" dirty="0"/>
          </a:p>
          <a:p>
            <a:r>
              <a:rPr lang="en-GB" dirty="0" smtClean="0"/>
              <a:t> Based on the performance seen on this paper, candidates are offered the following advice: Share the knowledge that you have learned: if you are not sure how to answer the question, pick out the topic specified and write down what you can remember about it. Aim to write something for every question. </a:t>
            </a:r>
          </a:p>
          <a:p>
            <a:r>
              <a:rPr lang="en-GB" dirty="0" smtClean="0"/>
              <a:t>When tackling Q1, ensure the explanation shows the link between the event and the consequence and don’t simply describe something that happened after the event. </a:t>
            </a:r>
          </a:p>
          <a:p>
            <a:r>
              <a:rPr lang="en-GB" dirty="0" smtClean="0"/>
              <a:t>On Q2, make sure that you focus on the date range specified in the question and don’t waste time writing about things that happened before or after. On Q2, make sure your narrative response has a beginning, middle and end. Don’t write it in the first person or as a story – a historical narrative is like a television documentary, as opposed to a drama, and it needs to be clear that the events you’re writing about actually happened. </a:t>
            </a:r>
          </a:p>
          <a:p>
            <a:endParaRPr lang="en-GB" dirty="0"/>
          </a:p>
          <a:p>
            <a:r>
              <a:rPr lang="en-GB" dirty="0" smtClean="0"/>
              <a:t>On Q3, read the question really carefully to make sure you are selecting the correct content for your answer. Good answers on Q3 will explain why the development/event/person specified was important, but better answers explain the impact they had on the second development/event/person named in the question. So try to ensure that you can explain the impact for the second development/event/person, rather than keeping it general.</a:t>
            </a:r>
            <a:endParaRPr lang="en-GB" dirty="0"/>
          </a:p>
        </p:txBody>
      </p:sp>
    </p:spTree>
    <p:extLst>
      <p:ext uri="{BB962C8B-B14F-4D97-AF65-F5344CB8AC3E}">
        <p14:creationId xmlns:p14="http://schemas.microsoft.com/office/powerpoint/2010/main" val="287796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431074" y="612845"/>
            <a:ext cx="11181806" cy="3693319"/>
          </a:xfrm>
          <a:prstGeom prst="rect">
            <a:avLst/>
          </a:prstGeom>
        </p:spPr>
        <p:txBody>
          <a:bodyPr wrap="square">
            <a:spAutoFit/>
          </a:bodyPr>
          <a:lstStyle/>
          <a:p>
            <a:r>
              <a:rPr lang="en-GB" dirty="0" smtClean="0"/>
              <a:t>Paper Summary Anglo </a:t>
            </a:r>
            <a:r>
              <a:rPr lang="en-GB" dirty="0" err="1" smtClean="0"/>
              <a:t>Saxns</a:t>
            </a:r>
            <a:endParaRPr lang="en-GB" dirty="0" smtClean="0"/>
          </a:p>
          <a:p>
            <a:r>
              <a:rPr lang="en-GB" dirty="0" smtClean="0"/>
              <a:t> Based on the performance seen on this paper, candidates are offered the following advice: Ensure that you revise content from all the sections on the specification. Take care to learn the topic-specific vocabulary and practise using it. Use your time wisely – don’t write too much for Q1a or include an introduction or conclusion for Q1b.</a:t>
            </a:r>
          </a:p>
          <a:p>
            <a:r>
              <a:rPr lang="en-GB" dirty="0" smtClean="0"/>
              <a:t> Use the time saved to make a short plan for your response to 1c, where planning and organisation is most likely to improve your mark. Demonstrate depth of knowledge by including two or three pieces of evidence in each paragraph, where possible. </a:t>
            </a:r>
          </a:p>
          <a:p>
            <a:r>
              <a:rPr lang="en-GB" dirty="0" smtClean="0"/>
              <a:t>Make clever use of connectives to introduce a sense of debate among the points you make in your essay – ‘Alternatively…On the other hand’ rather than, ‘Another reason…Another reason.’ </a:t>
            </a:r>
          </a:p>
          <a:p>
            <a:r>
              <a:rPr lang="en-GB" dirty="0" smtClean="0"/>
              <a:t>When forming a judgement, use criteria to help with this and, when revising, spend some time thinking about what criteria might go with each question style. Short-term/long-term go well with causation and consequence styles, for example, while change and significance styles lend themselves particularly well to considering different groups of people or the nature of the change/impact.</a:t>
            </a:r>
            <a:endParaRPr lang="en-GB" dirty="0"/>
          </a:p>
        </p:txBody>
      </p:sp>
    </p:spTree>
    <p:extLst>
      <p:ext uri="{BB962C8B-B14F-4D97-AF65-F5344CB8AC3E}">
        <p14:creationId xmlns:p14="http://schemas.microsoft.com/office/powerpoint/2010/main" val="167338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Paper Summary – Weimar</a:t>
            </a:r>
          </a:p>
          <a:p>
            <a:r>
              <a:rPr lang="en-GB" dirty="0" smtClean="0"/>
              <a:t> Based on their performance on this paper, candidates are offered the following advice: In Q3(a) focus on using the provenance and contextual knowledge to evaluate the usefulness of the content of the sources. When analysing the reasons for the different views in the interpretations focus on their content – candidates should not be concerned with the book title, date, the author or the type of publication. </a:t>
            </a:r>
          </a:p>
          <a:p>
            <a:r>
              <a:rPr lang="en-GB" dirty="0" smtClean="0"/>
              <a:t>In Q3(d) candidates must review the alternative views in both interpretations as well as use specific contextual knowledge to support the points made. All the sub-questions in Q3 should be seen as part of the same enquiry with each question guiding candidates towards the final analysis in Q3(d). </a:t>
            </a:r>
            <a:endParaRPr lang="en-GB" dirty="0"/>
          </a:p>
        </p:txBody>
      </p:sp>
    </p:spTree>
    <p:extLst>
      <p:ext uri="{BB962C8B-B14F-4D97-AF65-F5344CB8AC3E}">
        <p14:creationId xmlns:p14="http://schemas.microsoft.com/office/powerpoint/2010/main" val="3587712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GB" dirty="0" smtClean="0"/>
              <a:t>Paper </a:t>
            </a:r>
            <a:r>
              <a:rPr lang="en-GB" smtClean="0"/>
              <a:t>Summary Warfare </a:t>
            </a:r>
            <a:endParaRPr lang="en-GB" dirty="0" smtClean="0"/>
          </a:p>
          <a:p>
            <a:r>
              <a:rPr lang="en-GB" dirty="0" smtClean="0"/>
              <a:t>Examiners commented that there were a number of impressive answers where candidates seemed well-prepared and demonstrated excellent knowledge, deployed to support thoughtful analysis and evaluation. In particular, candidates seemed well prepared for the 12 and 16 mark questions, with most answers having a clear structure and good use of specialist terms. Based on their performance in this paper, candidates are offered the following advice: Candidates need a secure understanding of the chronological periods and terms used in the specification as well as the term ‘century’ Candidates need to understand the themes within the specification – the nature and experiences of warfare A number of answers failed to reach the highest level because they were not focused on the specific question being asked or did not deploy precise detail. </a:t>
            </a:r>
          </a:p>
          <a:p>
            <a:r>
              <a:rPr lang="en-GB" dirty="0" smtClean="0"/>
              <a:t>It is not necessary to use the question’s stimulus points and candidates should not attempt to do so if they do not recognise them; however, candidates should aim to cover three aspects of content. While there was good knowledge of some topics, candidates cannot rely on knowing just a few key topics and hoping to use that information whatever question is asked. If extra paper is taken, candidates should clearly signal within the answer that it is continued elsewhere and this should be on an additional sheet rather than elsewhere in the paper, since it is difficult to match up asterisks in an answer to comments which appear at the end of another question. However, in many cases where additional paper had been taken, the marks had already been attained within the space provided rather than on the extra paper and students should be discouraged from assuming that lengthy answers will automatically score highly. Indeed, candidates taking extra paper often ran out of time on the final, high mark question and therefore disadvantaged themselves</a:t>
            </a:r>
            <a:endParaRPr lang="en-GB" dirty="0"/>
          </a:p>
        </p:txBody>
      </p:sp>
    </p:spTree>
    <p:extLst>
      <p:ext uri="{BB962C8B-B14F-4D97-AF65-F5344CB8AC3E}">
        <p14:creationId xmlns:p14="http://schemas.microsoft.com/office/powerpoint/2010/main" val="3168090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921</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Examiners Advice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Examiners Advice</dc:title>
  <dc:creator>Katy Dewsnap</dc:creator>
  <cp:lastModifiedBy>Katy Dewsnap</cp:lastModifiedBy>
  <cp:revision>3</cp:revision>
  <dcterms:created xsi:type="dcterms:W3CDTF">2019-10-09T15:58:14Z</dcterms:created>
  <dcterms:modified xsi:type="dcterms:W3CDTF">2019-10-09T16:04:35Z</dcterms:modified>
</cp:coreProperties>
</file>